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slideLayouts/slideLayout10.xml" ContentType="application/vnd.openxmlformats-officedocument.presentationml.slideLayou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10.xml" ContentType="application/vnd.openxmlformats-officedocument.drawingml.chart+xml"/>
  <Override PartName="/ppt/diagrams/layout2.xml" ContentType="application/vnd.openxmlformats-officedocument.drawingml.diagramLayou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diagrams/data1.xml" ContentType="application/vnd.openxmlformats-officedocument.drawingml.diagramData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diagrams/colors2.xml" ContentType="application/vnd.openxmlformats-officedocument.drawingml.diagramColors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17"/>
  </p:notesMasterIdLst>
  <p:sldIdLst>
    <p:sldId id="256" r:id="rId2"/>
    <p:sldId id="275" r:id="rId3"/>
    <p:sldId id="258" r:id="rId4"/>
    <p:sldId id="276" r:id="rId5"/>
    <p:sldId id="260" r:id="rId6"/>
    <p:sldId id="272" r:id="rId7"/>
    <p:sldId id="277" r:id="rId8"/>
    <p:sldId id="265" r:id="rId9"/>
    <p:sldId id="262" r:id="rId10"/>
    <p:sldId id="278" r:id="rId11"/>
    <p:sldId id="264" r:id="rId12"/>
    <p:sldId id="281" r:id="rId13"/>
    <p:sldId id="274" r:id="rId14"/>
    <p:sldId id="279" r:id="rId15"/>
    <p:sldId id="280" r:id="rId16"/>
  </p:sldIdLst>
  <p:sldSz cx="9144000" cy="6858000" type="screen4x3"/>
  <p:notesSz cx="6808788" cy="99393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8AB83"/>
    <a:srgbClr val="DE5822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491" autoAdjust="0"/>
  </p:normalViewPr>
  <p:slideViewPr>
    <p:cSldViewPr>
      <p:cViewPr varScale="1">
        <p:scale>
          <a:sx n="74" d="100"/>
          <a:sy n="74" d="100"/>
        </p:scale>
        <p:origin x="-1020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Admin\&#1052;&#1086;&#1080;%20&#1076;&#1086;&#1082;&#1091;&#1084;&#1077;&#1085;&#1090;&#1099;\&#1057;&#1083;&#1072;&#1081;&#1076;&#1099;\&#1054;&#1090;&#1095;&#1077;&#1090;%20&#1079;&#1072;%202018%20&#1075;&#1086;&#1076;\&#1048;&#1085;&#1092;&#1086;&#1088;&#1084;&#1072;&#1094;&#1080;&#1103;%20&#1086;%20&#1075;&#1086;&#1088;&#1086;&#1076;&#1089;&#1082;&#1086;&#1084;%20&#1073;&#1102;&#1076;&#1078;&#1077;&#1090;&#1077;%20&#1079;&#1072;%202018%20&#1075;&#1086;&#1076;..xlsx" TargetMode="External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Admin\&#1052;&#1086;&#1080;%20&#1076;&#1086;&#1082;&#1091;&#1084;&#1077;&#1085;&#1090;&#1099;\&#1057;&#1083;&#1072;&#1081;&#1076;&#1099;\&#1054;&#1090;&#1095;&#1077;&#1090;%20&#1079;&#1072;%202018%20&#1075;&#1086;&#1076;\&#1048;&#1085;&#1092;&#1086;&#1088;&#1084;&#1072;&#1094;&#1080;&#1103;%20&#1086;%20&#1075;&#1086;&#1088;&#1086;&#1076;&#1089;&#1082;&#1086;&#1084;%20&#1073;&#1102;&#1076;&#1078;&#1077;&#1090;&#1077;%20&#1079;&#1072;%202018%20&#1075;&#1086;&#1076;.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Admin\&#1052;&#1086;&#1080;%20&#1076;&#1086;&#1082;&#1091;&#1084;&#1077;&#1085;&#1090;&#1099;\&#1057;&#1083;&#1072;&#1081;&#1076;&#1099;\&#1054;&#1090;&#1095;&#1077;&#1090;%20&#1079;&#1072;%202018%20&#1075;&#1086;&#1076;\&#1048;&#1085;&#1092;&#1086;&#1088;&#1084;&#1072;&#1094;&#1080;&#1103;%20&#1086;%20&#1075;&#1086;&#1088;&#1086;&#1076;&#1089;&#1082;&#1086;&#1084;%20&#1073;&#1102;&#1076;&#1078;&#1077;&#1090;&#1077;%20&#1079;&#1072;%202018%20&#1075;&#1086;&#1076;.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Admin\&#1052;&#1086;&#1080;%20&#1076;&#1086;&#1082;&#1091;&#1084;&#1077;&#1085;&#1090;&#1099;\&#1057;&#1083;&#1072;&#1081;&#1076;&#1099;\&#1054;&#1090;&#1095;&#1077;&#1090;%20&#1079;&#1072;%202016%20&#1075;&#1086;&#1076;\&#1048;&#1085;&#1092;&#1086;&#1088;&#1084;&#1072;&#1094;&#1080;&#1103;%20&#1086;%20&#1075;&#1086;&#1088;&#1086;&#1076;&#1089;&#1082;&#1086;&#1084;%20&#1073;&#1102;&#1076;&#1078;&#1077;&#1090;&#1077;%20&#1085;&#1072;%202016%20&#1075;&#1086;&#1076;.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Admin\&#1052;&#1086;&#1080;%20&#1076;&#1086;&#1082;&#1091;&#1084;&#1077;&#1085;&#1090;&#1099;\&#1057;&#1083;&#1072;&#1081;&#1076;&#1099;\&#1054;&#1090;&#1095;&#1077;&#1090;%20&#1079;&#1072;%202017%20&#1075;&#1086;&#1076;\&#1048;&#1085;&#1092;&#1086;&#1088;&#1084;&#1072;&#1094;&#1080;&#1103;%20&#1086;%20&#1075;&#1086;&#1088;&#1086;&#1076;&#1089;&#1082;&#1086;&#1084;%20&#1073;&#1102;&#1076;&#1078;&#1077;&#1090;&#1077;%20&#1079;&#1072;%202017%20&#1075;&#1086;&#1076;.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Admin\&#1052;&#1086;&#1080;%20&#1076;&#1086;&#1082;&#1091;&#1084;&#1077;&#1085;&#1090;&#1099;\&#1057;&#1083;&#1072;&#1081;&#1076;&#1099;\&#1054;&#1090;&#1095;&#1077;&#1090;%20&#1079;&#1072;%202017%20&#1075;&#1086;&#1076;\&#1048;&#1085;&#1092;&#1086;&#1088;&#1084;&#1072;&#1094;&#1080;&#1103;%20&#1086;%20&#1075;&#1086;&#1088;&#1086;&#1076;&#1089;&#1082;&#1086;&#1084;%20&#1073;&#1102;&#1076;&#1078;&#1077;&#1090;&#1077;%20&#1079;&#1072;%202017%20&#1075;&#1086;&#1076;..xlsx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Admin\&#1052;&#1086;&#1080;%20&#1076;&#1086;&#1082;&#1091;&#1084;&#1077;&#1085;&#1090;&#1099;\&#1057;&#1083;&#1072;&#1081;&#1076;&#1099;\&#1041;&#1102;&#1076;&#1078;&#1077;&#1090;%20&#1076;&#1083;&#1103;%20&#1075;&#1088;&#1072;&#1078;&#1076;&#1072;&#1085;%20(&#1076;&#1083;&#1103;%20&#1057;&#1052;&#1048;)\&#1041;&#1102;&#1076;&#1078;&#1077;&#1090;%20&#1085;&#1072;%20&#1086;&#1095;&#1077;&#1088;&#1077;&#1076;&#1085;&#1086;&#1081;%20&#1075;&#1086;&#1076;\&#1048;&#1085;&#1092;&#1086;&#1088;&#1084;&#1072;&#1094;&#1080;&#1103;%20&#1086;%20&#1075;&#1086;&#1088;&#1086;&#1076;&#1089;&#1082;&#1086;&#1084;%20&#1073;&#1102;&#1076;&#1078;&#1077;&#1090;&#1077;%20&#1085;&#1072;%202016%20&#1075;&#1086;&#1076;..xlsx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Admin\&#1052;&#1086;&#1080;%20&#1076;&#1086;&#1082;&#1091;&#1084;&#1077;&#1085;&#1090;&#1099;\&#1057;&#1083;&#1072;&#1081;&#1076;&#1099;\&#1054;&#1090;&#1095;&#1077;&#1090;%20&#1079;&#1072;%202018%20&#1075;&#1086;&#1076;\&#1048;&#1085;&#1092;&#1086;&#1088;&#1084;&#1072;&#1094;&#1080;&#1103;%20&#1086;%20&#1075;&#1086;&#1088;&#1086;&#1076;&#1089;&#1082;&#1086;&#1084;%20&#1073;&#1102;&#1076;&#1078;&#1077;&#1090;&#1077;%20&#1079;&#1072;%202018%20&#1075;&#1086;&#1076;..xlsx" TargetMode="Externa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Admin\&#1052;&#1086;&#1080;%20&#1076;&#1086;&#1082;&#1091;&#1084;&#1077;&#1085;&#1090;&#1099;\&#1057;&#1083;&#1072;&#1081;&#1076;&#1099;\&#1054;&#1090;&#1095;&#1077;&#1090;%20&#1079;&#1072;%202018%20&#1075;&#1086;&#1076;\&#1048;&#1085;&#1092;&#1086;&#1088;&#1084;&#1072;&#1094;&#1080;&#1103;%20&#1086;%20&#1075;&#1086;&#1088;&#1086;&#1076;&#1089;&#1082;&#1086;&#1084;%20&#1073;&#1102;&#1076;&#1078;&#1077;&#1090;&#1077;%20&#1079;&#1072;%202018%20&#1075;&#1086;&#1076;..xlsx" TargetMode="Externa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Admin\&#1052;&#1086;&#1080;%20&#1076;&#1086;&#1082;&#1091;&#1084;&#1077;&#1085;&#1090;&#1099;\&#1057;&#1083;&#1072;&#1081;&#1076;&#1099;\&#1054;&#1090;&#1095;&#1077;&#1090;%20&#1079;&#1072;%202018%20&#1075;&#1086;&#1076;\&#1048;&#1085;&#1092;&#1086;&#1088;&#1084;&#1072;&#1094;&#1080;&#1103;%20&#1086;%20&#1075;&#1086;&#1088;&#1086;&#1076;&#1089;&#1082;&#1086;&#1084;%20&#1073;&#1102;&#1076;&#1078;&#1077;&#1090;&#1077;%20&#1079;&#1072;%202018%20&#1075;&#1086;&#1076;.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view3D>
      <c:rotX val="50"/>
      <c:rotY val="280"/>
      <c:perspective val="0"/>
    </c:view3D>
    <c:plotArea>
      <c:layout/>
      <c:pie3DChart>
        <c:varyColors val="1"/>
        <c:ser>
          <c:idx val="0"/>
          <c:order val="0"/>
          <c:explosion val="25"/>
          <c:dLbls>
            <c:dLbl>
              <c:idx val="0"/>
              <c:layout>
                <c:manualLayout>
                  <c:x val="-0.24498053368328959"/>
                  <c:y val="0.11112459900845729"/>
                </c:manualLayout>
              </c:layout>
              <c:tx>
                <c:rich>
                  <a:bodyPr/>
                  <a:lstStyle/>
                  <a:p>
                    <a:r>
                      <a:rPr lang="ru-RU" sz="1400"/>
                      <a:t>Н</a:t>
                    </a:r>
                    <a:r>
                      <a:rPr lang="ru-RU"/>
                      <a:t>алог на доходы физ.лиц</a:t>
                    </a:r>
                    <a:r>
                      <a:rPr lang="ru-RU" baseline="0"/>
                      <a:t> 13%</a:t>
                    </a:r>
                    <a:endParaRPr lang="en-US"/>
                  </a:p>
                </c:rich>
              </c:tx>
              <c:showVal val="1"/>
            </c:dLbl>
            <c:dLbl>
              <c:idx val="1"/>
              <c:layout>
                <c:manualLayout>
                  <c:x val="-0.20457267043188268"/>
                  <c:y val="4.146728752453202E-2"/>
                </c:manualLayout>
              </c:layout>
              <c:tx>
                <c:rich>
                  <a:bodyPr/>
                  <a:lstStyle/>
                  <a:p>
                    <a:r>
                      <a:rPr lang="ru-RU" sz="1400"/>
                      <a:t>Е</a:t>
                    </a:r>
                    <a:r>
                      <a:rPr lang="ru-RU"/>
                      <a:t>диный налог по УС 3%</a:t>
                    </a:r>
                    <a:endParaRPr lang="en-US"/>
                  </a:p>
                </c:rich>
              </c:tx>
              <c:showVal val="1"/>
            </c:dLbl>
            <c:dLbl>
              <c:idx val="2"/>
              <c:layout>
                <c:manualLayout>
                  <c:x val="-0.33413181777616696"/>
                  <c:y val="-4.994241413150953E-2"/>
                </c:manualLayout>
              </c:layout>
              <c:tx>
                <c:rich>
                  <a:bodyPr/>
                  <a:lstStyle/>
                  <a:p>
                    <a:r>
                      <a:rPr lang="ru-RU" sz="1400"/>
                      <a:t>Е</a:t>
                    </a:r>
                    <a:r>
                      <a:rPr lang="ru-RU"/>
                      <a:t>НВД 4%</a:t>
                    </a:r>
                    <a:endParaRPr lang="en-US"/>
                  </a:p>
                </c:rich>
              </c:tx>
              <c:showVal val="1"/>
            </c:dLbl>
            <c:dLbl>
              <c:idx val="3"/>
              <c:layout>
                <c:manualLayout>
                  <c:x val="-0.20662936358619563"/>
                  <c:y val="-4.3771733784768264E-2"/>
                </c:manualLayout>
              </c:layout>
              <c:tx>
                <c:rich>
                  <a:bodyPr/>
                  <a:lstStyle/>
                  <a:p>
                    <a:r>
                      <a:rPr lang="ru-RU" sz="1400"/>
                      <a:t>И</a:t>
                    </a:r>
                    <a:r>
                      <a:rPr lang="ru-RU"/>
                      <a:t>мущ. ф.л. 2%</a:t>
                    </a:r>
                    <a:endParaRPr lang="en-US"/>
                  </a:p>
                </c:rich>
              </c:tx>
              <c:showVal val="1"/>
            </c:dLbl>
            <c:dLbl>
              <c:idx val="4"/>
              <c:layout>
                <c:manualLayout>
                  <c:x val="-0.19421602002720012"/>
                  <c:y val="-2.1421592635848752E-2"/>
                </c:manualLayout>
              </c:layout>
              <c:tx>
                <c:rich>
                  <a:bodyPr/>
                  <a:lstStyle/>
                  <a:p>
                    <a:r>
                      <a:rPr lang="ru-RU" sz="1400"/>
                      <a:t>З</a:t>
                    </a:r>
                    <a:r>
                      <a:rPr lang="ru-RU"/>
                      <a:t>емельный налог 9%</a:t>
                    </a:r>
                    <a:endParaRPr lang="en-US"/>
                  </a:p>
                </c:rich>
              </c:tx>
              <c:showVal val="1"/>
            </c:dLbl>
            <c:dLbl>
              <c:idx val="5"/>
              <c:layout>
                <c:manualLayout>
                  <c:x val="-6.0513500168914533E-2"/>
                  <c:y val="-5.5029449070062388E-2"/>
                </c:manualLayout>
              </c:layout>
              <c:tx>
                <c:rich>
                  <a:bodyPr/>
                  <a:lstStyle/>
                  <a:p>
                    <a:r>
                      <a:rPr lang="ru-RU" sz="1400"/>
                      <a:t>Д</a:t>
                    </a:r>
                    <a:r>
                      <a:rPr lang="ru-RU"/>
                      <a:t>обыча пол.иск.</a:t>
                    </a:r>
                    <a:r>
                      <a:rPr lang="ru-RU" baseline="0"/>
                      <a:t> 0,1%</a:t>
                    </a:r>
                    <a:endParaRPr lang="en-US"/>
                  </a:p>
                </c:rich>
              </c:tx>
              <c:showVal val="1"/>
            </c:dLbl>
            <c:dLbl>
              <c:idx val="6"/>
              <c:layout>
                <c:manualLayout>
                  <c:x val="0.17205928466862441"/>
                  <c:y val="-8.3814690627786612E-2"/>
                </c:manualLayout>
              </c:layout>
              <c:tx>
                <c:rich>
                  <a:bodyPr/>
                  <a:lstStyle/>
                  <a:p>
                    <a:r>
                      <a:rPr lang="ru-RU" sz="1400"/>
                      <a:t>Г</a:t>
                    </a:r>
                    <a:r>
                      <a:rPr lang="ru-RU"/>
                      <a:t>оспошлина 0,4%</a:t>
                    </a:r>
                    <a:endParaRPr lang="en-US"/>
                  </a:p>
                </c:rich>
              </c:tx>
              <c:showVal val="1"/>
            </c:dLbl>
            <c:dLbl>
              <c:idx val="7"/>
              <c:layout>
                <c:manualLayout>
                  <c:x val="0.11260542999775998"/>
                  <c:y val="-5.9465476093418526E-2"/>
                </c:manualLayout>
              </c:layout>
              <c:tx>
                <c:rich>
                  <a:bodyPr/>
                  <a:lstStyle/>
                  <a:p>
                    <a:r>
                      <a:rPr lang="ru-RU" sz="1400"/>
                      <a:t>Н</a:t>
                    </a:r>
                    <a:r>
                      <a:rPr lang="ru-RU"/>
                      <a:t>алоги КУМИ 6,4%</a:t>
                    </a:r>
                    <a:endParaRPr lang="en-US"/>
                  </a:p>
                </c:rich>
              </c:tx>
              <c:showVal val="1"/>
            </c:dLbl>
            <c:dLbl>
              <c:idx val="8"/>
              <c:layout>
                <c:manualLayout>
                  <c:x val="6.0287700273740114E-2"/>
                  <c:y val="-2.0802932924247435E-2"/>
                </c:manualLayout>
              </c:layout>
              <c:tx>
                <c:rich>
                  <a:bodyPr/>
                  <a:lstStyle/>
                  <a:p>
                    <a:r>
                      <a:rPr lang="ru-RU" sz="1400"/>
                      <a:t>П</a:t>
                    </a:r>
                    <a:r>
                      <a:rPr lang="ru-RU"/>
                      <a:t>латежи за возд. на окр. среду  0,1%</a:t>
                    </a:r>
                    <a:endParaRPr lang="en-US"/>
                  </a:p>
                </c:rich>
              </c:tx>
              <c:showVal val="1"/>
            </c:dLbl>
            <c:dLbl>
              <c:idx val="9"/>
              <c:layout>
                <c:manualLayout>
                  <c:x val="0.12265326621267963"/>
                  <c:y val="4.6100658843836066E-2"/>
                </c:manualLayout>
              </c:layout>
              <c:tx>
                <c:rich>
                  <a:bodyPr/>
                  <a:lstStyle/>
                  <a:p>
                    <a:r>
                      <a:rPr lang="ru-RU" sz="1400"/>
                      <a:t>Ш</a:t>
                    </a:r>
                    <a:r>
                      <a:rPr lang="ru-RU"/>
                      <a:t>трафы 0,3%</a:t>
                    </a:r>
                    <a:endParaRPr lang="en-US"/>
                  </a:p>
                </c:rich>
              </c:tx>
              <c:showVal val="1"/>
            </c:dLbl>
            <c:dLbl>
              <c:idx val="10"/>
              <c:layout>
                <c:manualLayout>
                  <c:x val="0.13946484412220803"/>
                  <c:y val="0.19247284280852475"/>
                </c:manualLayout>
              </c:layout>
              <c:tx>
                <c:rich>
                  <a:bodyPr/>
                  <a:lstStyle/>
                  <a:p>
                    <a:r>
                      <a:rPr lang="ru-RU" sz="1400"/>
                      <a:t>А</a:t>
                    </a:r>
                    <a:r>
                      <a:rPr lang="ru-RU"/>
                      <a:t>кцизы 0,5%</a:t>
                    </a:r>
                    <a:endParaRPr lang="en-US"/>
                  </a:p>
                </c:rich>
              </c:tx>
              <c:showVal val="1"/>
            </c:dLbl>
            <c:dLbl>
              <c:idx val="11"/>
              <c:layout/>
              <c:tx>
                <c:rich>
                  <a:bodyPr/>
                  <a:lstStyle/>
                  <a:p>
                    <a:r>
                      <a:rPr lang="ru-RU" sz="1400"/>
                      <a:t>С</a:t>
                    </a:r>
                    <a:r>
                      <a:rPr lang="ru-RU"/>
                      <a:t>убсидии и субвенции 61,4%</a:t>
                    </a:r>
                    <a:endParaRPr lang="en-US"/>
                  </a:p>
                </c:rich>
              </c:tx>
              <c:showVal val="1"/>
            </c:dLbl>
            <c:txPr>
              <a:bodyPr/>
              <a:lstStyle/>
              <a:p>
                <a:pPr>
                  <a:defRPr sz="1400"/>
                </a:pPr>
                <a:endParaRPr lang="ru-RU"/>
              </a:p>
            </c:txPr>
            <c:showVal val="1"/>
            <c:showLeaderLines val="1"/>
          </c:dLbls>
          <c:val>
            <c:numRef>
              <c:f>Лист22!$B$2:$O$2</c:f>
              <c:numCache>
                <c:formatCode>General</c:formatCode>
                <c:ptCount val="14"/>
                <c:pt idx="0">
                  <c:v>63747</c:v>
                </c:pt>
                <c:pt idx="1">
                  <c:v>16814</c:v>
                </c:pt>
                <c:pt idx="2">
                  <c:v>17446</c:v>
                </c:pt>
                <c:pt idx="3">
                  <c:v>7790</c:v>
                </c:pt>
                <c:pt idx="4">
                  <c:v>44619</c:v>
                </c:pt>
                <c:pt idx="5">
                  <c:v>169</c:v>
                </c:pt>
                <c:pt idx="6">
                  <c:v>1891</c:v>
                </c:pt>
                <c:pt idx="7">
                  <c:v>31278</c:v>
                </c:pt>
                <c:pt idx="8">
                  <c:v>431</c:v>
                </c:pt>
                <c:pt idx="9">
                  <c:v>1603</c:v>
                </c:pt>
                <c:pt idx="10">
                  <c:v>2430</c:v>
                </c:pt>
                <c:pt idx="11">
                  <c:v>298896</c:v>
                </c:pt>
              </c:numCache>
            </c:numRef>
          </c:val>
        </c:ser>
      </c:pie3DChart>
    </c:plotArea>
    <c:plotVisOnly val="1"/>
  </c:chart>
  <c:externalData r:id="rId1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view3D>
      <c:rAngAx val="1"/>
    </c:view3D>
    <c:sideWall>
      <c:spPr>
        <a:noFill/>
        <a:ln w="25400">
          <a:noFill/>
        </a:ln>
      </c:spPr>
    </c:sideWall>
    <c:backWall>
      <c:spPr>
        <a:noFill/>
        <a:ln w="25400">
          <a:noFill/>
        </a:ln>
      </c:spPr>
    </c:backWall>
    <c:plotArea>
      <c:layout>
        <c:manualLayout>
          <c:layoutTarget val="inner"/>
          <c:xMode val="edge"/>
          <c:yMode val="edge"/>
          <c:x val="0.10339498618391191"/>
          <c:y val="4.4057617797775367E-2"/>
          <c:w val="0.5792061329577205"/>
          <c:h val="0.62063367079115161"/>
        </c:manualLayout>
      </c:layout>
      <c:bar3DChart>
        <c:barDir val="col"/>
        <c:grouping val="stacked"/>
        <c:ser>
          <c:idx val="0"/>
          <c:order val="0"/>
          <c:tx>
            <c:strRef>
              <c:f>Лист9!$E$1</c:f>
              <c:strCache>
                <c:ptCount val="1"/>
                <c:pt idx="0">
                  <c:v>Муниципальные заимствования </c:v>
                </c:pt>
              </c:strCache>
            </c:strRef>
          </c:tx>
          <c:dLbls>
            <c:dLbl>
              <c:idx val="0"/>
              <c:layout>
                <c:manualLayout>
                  <c:x val="2.7777777777778304E-3"/>
                  <c:y val="-0.14351851851851852"/>
                </c:manualLayout>
              </c:layout>
              <c:showVal val="1"/>
            </c:dLbl>
            <c:dLbl>
              <c:idx val="1"/>
              <c:layout>
                <c:manualLayout>
                  <c:x val="1.3888888888889039E-2"/>
                  <c:y val="-0.20833333333333467"/>
                </c:manualLayout>
              </c:layout>
              <c:showVal val="1"/>
            </c:dLbl>
            <c:dLbl>
              <c:idx val="2"/>
              <c:layout>
                <c:manualLayout>
                  <c:x val="-1.9550342130987301E-3"/>
                  <c:y val="-0.28373015873015656"/>
                </c:manualLayout>
              </c:layout>
              <c:showVal val="1"/>
            </c:dLbl>
            <c:dLbl>
              <c:idx val="3"/>
              <c:layout>
                <c:manualLayout>
                  <c:x val="3.333333333333334E-2"/>
                  <c:y val="-0.31018518518518762"/>
                </c:manualLayout>
              </c:layout>
              <c:showVal val="1"/>
            </c:dLbl>
            <c:dLbl>
              <c:idx val="4"/>
              <c:layout>
                <c:manualLayout>
                  <c:x val="2.7777777777778304E-3"/>
                  <c:y val="-0.10648148148148236"/>
                </c:manualLayout>
              </c:layout>
              <c:showVal val="1"/>
            </c:dLbl>
            <c:dLbl>
              <c:idx val="5"/>
              <c:layout>
                <c:manualLayout>
                  <c:x val="8.3333333333333367E-3"/>
                  <c:y val="-0.14814814814814894"/>
                </c:manualLayout>
              </c:layout>
              <c:showVal val="1"/>
            </c:dLbl>
            <c:dLbl>
              <c:idx val="6"/>
              <c:layout>
                <c:manualLayout>
                  <c:x val="5.5555555555555558E-3"/>
                  <c:y val="-7.4074074074074001E-2"/>
                </c:manualLayout>
              </c:layout>
              <c:showVal val="1"/>
            </c:dLbl>
            <c:dLbl>
              <c:idx val="7"/>
              <c:layout>
                <c:manualLayout>
                  <c:x val="2.5928679736147368E-2"/>
                  <c:y val="-7.6719472565929273E-2"/>
                </c:manualLayout>
              </c:layout>
              <c:showVal val="1"/>
            </c:dLbl>
            <c:dLbl>
              <c:idx val="8"/>
              <c:layout>
                <c:manualLayout>
                  <c:x val="1.3164080865068199E-2"/>
                  <c:y val="-7.5396825396825434E-2"/>
                </c:manualLayout>
              </c:layout>
              <c:spPr/>
              <c:txPr>
                <a:bodyPr/>
                <a:lstStyle/>
                <a:p>
                  <a:pPr algn="ctr">
                    <a:defRPr lang="en-US" sz="1200" b="0" i="0" u="none" strike="noStrike" kern="1200" baseline="0">
                      <a:solidFill>
                        <a:sysClr val="windowText" lastClr="00000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showVal val="1"/>
            </c:dLbl>
            <c:txPr>
              <a:bodyPr/>
              <a:lstStyle/>
              <a:p>
                <a:pPr>
                  <a:defRPr sz="1200"/>
                </a:pPr>
                <a:endParaRPr lang="ru-RU"/>
              </a:p>
            </c:txPr>
            <c:showVal val="1"/>
          </c:dLbls>
          <c:cat>
            <c:strRef>
              <c:f>Лист9!$C$1:$C$9</c:f>
              <c:strCache>
                <c:ptCount val="9"/>
                <c:pt idx="0">
                  <c:v>на 01.01.2011. (Факт)</c:v>
                </c:pt>
                <c:pt idx="1">
                  <c:v>на 01.01.2012 (Факт)</c:v>
                </c:pt>
                <c:pt idx="2">
                  <c:v>на 01.01.2013 (Факт)</c:v>
                </c:pt>
                <c:pt idx="3">
                  <c:v>на 01.01.2014 (Факт)</c:v>
                </c:pt>
                <c:pt idx="4">
                  <c:v>на 01.01.2015 (Факт)</c:v>
                </c:pt>
                <c:pt idx="5">
                  <c:v>на 01.01.2016 (Факт)</c:v>
                </c:pt>
                <c:pt idx="6">
                  <c:v>на 01.01.2017 (Факт)</c:v>
                </c:pt>
                <c:pt idx="7">
                  <c:v>на 01.01.2018 (Факт)</c:v>
                </c:pt>
                <c:pt idx="8">
                  <c:v>на 01.01.2019 (Факт)</c:v>
                </c:pt>
              </c:strCache>
            </c:strRef>
          </c:cat>
          <c:val>
            <c:numRef>
              <c:f>Лист9!$A$1:$A$9</c:f>
              <c:numCache>
                <c:formatCode>General</c:formatCode>
                <c:ptCount val="9"/>
                <c:pt idx="0">
                  <c:v>9997</c:v>
                </c:pt>
                <c:pt idx="1">
                  <c:v>15997</c:v>
                </c:pt>
                <c:pt idx="2">
                  <c:v>23435</c:v>
                </c:pt>
                <c:pt idx="3">
                  <c:v>26000</c:v>
                </c:pt>
                <c:pt idx="4">
                  <c:v>5000</c:v>
                </c:pt>
                <c:pt idx="5">
                  <c:v>6000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</c:numCache>
            </c:numRef>
          </c:val>
        </c:ser>
        <c:ser>
          <c:idx val="1"/>
          <c:order val="1"/>
          <c:tx>
            <c:strRef>
              <c:f>Лист9!$E$2</c:f>
              <c:strCache>
                <c:ptCount val="1"/>
                <c:pt idx="0">
                  <c:v>Муниципальные гарантии не предусматривались и не предоставлялись</c:v>
                </c:pt>
              </c:strCache>
            </c:strRef>
          </c:tx>
          <c:cat>
            <c:strRef>
              <c:f>Лист9!$C$1:$C$9</c:f>
              <c:strCache>
                <c:ptCount val="9"/>
                <c:pt idx="0">
                  <c:v>на 01.01.2011. (Факт)</c:v>
                </c:pt>
                <c:pt idx="1">
                  <c:v>на 01.01.2012 (Факт)</c:v>
                </c:pt>
                <c:pt idx="2">
                  <c:v>на 01.01.2013 (Факт)</c:v>
                </c:pt>
                <c:pt idx="3">
                  <c:v>на 01.01.2014 (Факт)</c:v>
                </c:pt>
                <c:pt idx="4">
                  <c:v>на 01.01.2015 (Факт)</c:v>
                </c:pt>
                <c:pt idx="5">
                  <c:v>на 01.01.2016 (Факт)</c:v>
                </c:pt>
                <c:pt idx="6">
                  <c:v>на 01.01.2017 (Факт)</c:v>
                </c:pt>
                <c:pt idx="7">
                  <c:v>на 01.01.2018 (Факт)</c:v>
                </c:pt>
                <c:pt idx="8">
                  <c:v>на 01.01.2019 (Факт)</c:v>
                </c:pt>
              </c:strCache>
            </c:strRef>
          </c:cat>
          <c:val>
            <c:numLit>
              <c:formatCode>General</c:formatCode>
              <c:ptCount val="1"/>
              <c:pt idx="0">
                <c:v>1</c:v>
              </c:pt>
            </c:numLit>
          </c:val>
        </c:ser>
        <c:shape val="box"/>
        <c:axId val="89915392"/>
        <c:axId val="89916928"/>
        <c:axId val="0"/>
      </c:bar3DChart>
      <c:catAx>
        <c:axId val="89915392"/>
        <c:scaling>
          <c:orientation val="minMax"/>
        </c:scaling>
        <c:axPos val="b"/>
        <c:tickLblPos val="nextTo"/>
        <c:txPr>
          <a:bodyPr/>
          <a:lstStyle/>
          <a:p>
            <a:pPr>
              <a:defRPr sz="1200"/>
            </a:pPr>
            <a:endParaRPr lang="ru-RU"/>
          </a:p>
        </c:txPr>
        <c:crossAx val="89916928"/>
        <c:crosses val="autoZero"/>
        <c:auto val="1"/>
        <c:lblAlgn val="ctr"/>
        <c:lblOffset val="100"/>
      </c:catAx>
      <c:valAx>
        <c:axId val="89916928"/>
        <c:scaling>
          <c:orientation val="minMax"/>
        </c:scaling>
        <c:axPos val="l"/>
        <c:numFmt formatCode="General" sourceLinked="1"/>
        <c:tickLblPos val="nextTo"/>
        <c:crossAx val="89915392"/>
        <c:crosses val="autoZero"/>
        <c:crossBetween val="between"/>
      </c:valAx>
    </c:plotArea>
    <c:legend>
      <c:legendPos val="r"/>
      <c:layout/>
      <c:txPr>
        <a:bodyPr/>
        <a:lstStyle/>
        <a:p>
          <a:pPr>
            <a:defRPr sz="1400"/>
          </a:pPr>
          <a:endParaRPr lang="ru-RU"/>
        </a:p>
      </c:txPr>
    </c:legend>
    <c:plotVisOnly val="1"/>
  </c:chart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view3D>
      <c:rotX val="40"/>
      <c:depthPercent val="100"/>
      <c:perspective val="0"/>
    </c:view3D>
    <c:plotArea>
      <c:layout>
        <c:manualLayout>
          <c:layoutTarget val="inner"/>
          <c:xMode val="edge"/>
          <c:yMode val="edge"/>
          <c:x val="0.10490030598066796"/>
          <c:y val="0.22665937746256895"/>
          <c:w val="0.81388888888889466"/>
          <c:h val="0.77314814814815558"/>
        </c:manualLayout>
      </c:layout>
      <c:pie3DChart>
        <c:varyColors val="1"/>
        <c:ser>
          <c:idx val="0"/>
          <c:order val="0"/>
          <c:explosion val="25"/>
          <c:dLbls>
            <c:dLbl>
              <c:idx val="0"/>
              <c:layout>
                <c:manualLayout>
                  <c:x val="0.19138441248865887"/>
                  <c:y val="-0.16548148148148201"/>
                </c:manualLayout>
              </c:layout>
              <c:tx>
                <c:rich>
                  <a:bodyPr/>
                  <a:lstStyle/>
                  <a:p>
                    <a:pPr algn="ctr">
                      <a:defRPr lang="ru-RU" sz="1200" b="0" i="0" u="none" strike="noStrike" kern="1200" baseline="0">
                        <a:solidFill>
                          <a:prstClr val="black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ru-RU" sz="1200" b="0" i="0" u="none" strike="noStrike" kern="1200" baseline="0">
                        <a:solidFill>
                          <a:prstClr val="black"/>
                        </a:solidFill>
                        <a:latin typeface="+mn-lt"/>
                        <a:ea typeface="+mn-ea"/>
                        <a:cs typeface="+mn-cs"/>
                      </a:rPr>
                      <a:t>Общегосударственные вопросы 8,7%</a:t>
                    </a:r>
                  </a:p>
                </c:rich>
              </c:tx>
              <c:spPr/>
              <c:showVal val="1"/>
              <c:showSerName val="1"/>
              <c:showPercent val="1"/>
            </c:dLbl>
            <c:dLbl>
              <c:idx val="1"/>
              <c:layout>
                <c:manualLayout>
                  <c:x val="0.17113747294746079"/>
                  <c:y val="4.4012963431862777E-2"/>
                </c:manualLayout>
              </c:layout>
              <c:tx>
                <c:rich>
                  <a:bodyPr/>
                  <a:lstStyle/>
                  <a:p>
                    <a:r>
                      <a:rPr lang="ru-RU" sz="1200"/>
                      <a:t>Н</a:t>
                    </a:r>
                    <a:r>
                      <a:rPr lang="ru-RU"/>
                      <a:t>ациональная безопасность 0,6%</a:t>
                    </a:r>
                  </a:p>
                </c:rich>
              </c:tx>
              <c:showVal val="1"/>
              <c:showSerName val="1"/>
              <c:showPercent val="1"/>
            </c:dLbl>
            <c:dLbl>
              <c:idx val="2"/>
              <c:layout>
                <c:manualLayout>
                  <c:x val="8.1082562048165038E-2"/>
                  <c:y val="-0.14288674982246899"/>
                </c:manualLayout>
              </c:layout>
              <c:tx>
                <c:rich>
                  <a:bodyPr/>
                  <a:lstStyle/>
                  <a:p>
                    <a:r>
                      <a:rPr lang="ru-RU" sz="1200"/>
                      <a:t>Н</a:t>
                    </a:r>
                    <a:r>
                      <a:rPr lang="ru-RU"/>
                      <a:t>ациональная экономика 42%</a:t>
                    </a:r>
                  </a:p>
                </c:rich>
              </c:tx>
              <c:showVal val="1"/>
              <c:showSerName val="1"/>
              <c:showPercent val="1"/>
            </c:dLbl>
            <c:dLbl>
              <c:idx val="3"/>
              <c:layout>
                <c:manualLayout>
                  <c:x val="-8.3820654719889628E-2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ru-RU" sz="1200"/>
                      <a:t>Ж</a:t>
                    </a:r>
                    <a:r>
                      <a:rPr lang="ru-RU"/>
                      <a:t>КХ 3,5%</a:t>
                    </a:r>
                  </a:p>
                </c:rich>
              </c:tx>
              <c:showVal val="1"/>
              <c:showSerName val="1"/>
              <c:showPercent val="1"/>
            </c:dLbl>
            <c:dLbl>
              <c:idx val="4"/>
              <c:layout>
                <c:manualLayout>
                  <c:x val="-6.7561472579085513E-2"/>
                  <c:y val="-0.10271761009040717"/>
                </c:manualLayout>
              </c:layout>
              <c:tx>
                <c:rich>
                  <a:bodyPr/>
                  <a:lstStyle/>
                  <a:p>
                    <a:r>
                      <a:rPr lang="ru-RU" sz="1200"/>
                      <a:t>О</a:t>
                    </a:r>
                    <a:r>
                      <a:rPr lang="ru-RU"/>
                      <a:t>бразование 37%</a:t>
                    </a:r>
                  </a:p>
                </c:rich>
              </c:tx>
              <c:showVal val="1"/>
              <c:showSerName val="1"/>
              <c:showPercent val="1"/>
            </c:dLbl>
            <c:dLbl>
              <c:idx val="5"/>
              <c:layout>
                <c:manualLayout>
                  <c:x val="-0.26156421236819083"/>
                  <c:y val="0.12214795440173824"/>
                </c:manualLayout>
              </c:layout>
              <c:tx>
                <c:rich>
                  <a:bodyPr/>
                  <a:lstStyle/>
                  <a:p>
                    <a:r>
                      <a:rPr lang="ru-RU" sz="1200"/>
                      <a:t>К</a:t>
                    </a:r>
                    <a:r>
                      <a:rPr lang="ru-RU"/>
                      <a:t>ультура 1,8%</a:t>
                    </a:r>
                  </a:p>
                </c:rich>
              </c:tx>
              <c:showVal val="1"/>
              <c:showSerName val="1"/>
              <c:showPercent val="1"/>
            </c:dLbl>
            <c:dLbl>
              <c:idx val="6"/>
              <c:layout>
                <c:manualLayout>
                  <c:x val="-0.2013704701386011"/>
                  <c:y val="5.2248118742490461E-2"/>
                </c:manualLayout>
              </c:layout>
              <c:tx>
                <c:rich>
                  <a:bodyPr/>
                  <a:lstStyle/>
                  <a:p>
                    <a:r>
                      <a:rPr lang="ru-RU" sz="1200"/>
                      <a:t>З</a:t>
                    </a:r>
                    <a:r>
                      <a:rPr lang="ru-RU"/>
                      <a:t>дравоохранение 0,1%</a:t>
                    </a:r>
                  </a:p>
                </c:rich>
              </c:tx>
              <c:showVal val="1"/>
              <c:showSerName val="1"/>
              <c:showPercent val="1"/>
            </c:dLbl>
            <c:dLbl>
              <c:idx val="7"/>
              <c:layout>
                <c:manualLayout>
                  <c:x val="-0.23731155316111804"/>
                  <c:y val="-3.9412394536233401E-2"/>
                </c:manualLayout>
              </c:layout>
              <c:tx>
                <c:rich>
                  <a:bodyPr/>
                  <a:lstStyle/>
                  <a:p>
                    <a:r>
                      <a:rPr lang="ru-RU" sz="1200"/>
                      <a:t>С</a:t>
                    </a:r>
                    <a:r>
                      <a:rPr lang="ru-RU"/>
                      <a:t>оциальная политика 3,3%</a:t>
                    </a:r>
                  </a:p>
                </c:rich>
              </c:tx>
              <c:showVal val="1"/>
              <c:showSerName val="1"/>
              <c:showPercent val="1"/>
            </c:dLbl>
            <c:dLbl>
              <c:idx val="8"/>
              <c:layout>
                <c:manualLayout>
                  <c:x val="-0.32893125201455081"/>
                  <c:y val="-0.14290464657016597"/>
                </c:manualLayout>
              </c:layout>
              <c:tx>
                <c:rich>
                  <a:bodyPr/>
                  <a:lstStyle/>
                  <a:p>
                    <a:r>
                      <a:rPr lang="ru-RU" sz="1200"/>
                      <a:t>Ф</a:t>
                    </a:r>
                    <a:r>
                      <a:rPr lang="ru-RU"/>
                      <a:t>изическая культура 1,8%</a:t>
                    </a:r>
                  </a:p>
                </c:rich>
              </c:tx>
              <c:showVal val="1"/>
              <c:showSerName val="1"/>
              <c:showPercent val="1"/>
            </c:dLbl>
            <c:dLbl>
              <c:idx val="9"/>
              <c:layout>
                <c:manualLayout>
                  <c:x val="-0.1216492492186077"/>
                  <c:y val="-0.18563416075650124"/>
                </c:manualLayout>
              </c:layout>
              <c:tx>
                <c:rich>
                  <a:bodyPr/>
                  <a:lstStyle/>
                  <a:p>
                    <a:r>
                      <a:rPr lang="ru-RU" sz="1200"/>
                      <a:t>С</a:t>
                    </a:r>
                    <a:r>
                      <a:rPr lang="ru-RU"/>
                      <a:t>МИ 0,7%</a:t>
                    </a:r>
                  </a:p>
                </c:rich>
              </c:tx>
              <c:showVal val="1"/>
              <c:showSerName val="1"/>
              <c:showPercent val="1"/>
            </c:dLbl>
            <c:dLbl>
              <c:idx val="10"/>
              <c:layout>
                <c:manualLayout>
                  <c:x val="1.4820252024499096E-2"/>
                  <c:y val="-0.18321099290780213"/>
                </c:manualLayout>
              </c:layout>
              <c:tx>
                <c:rich>
                  <a:bodyPr/>
                  <a:lstStyle/>
                  <a:p>
                    <a:r>
                      <a:rPr lang="ru-RU" sz="1200"/>
                      <a:t>Н</a:t>
                    </a:r>
                    <a:r>
                      <a:rPr lang="ru-RU"/>
                      <a:t>ацион. оборона 0,1%</a:t>
                    </a:r>
                  </a:p>
                </c:rich>
              </c:tx>
              <c:showVal val="1"/>
              <c:showSerName val="1"/>
              <c:showPercent val="1"/>
            </c:dLbl>
            <c:dLbl>
              <c:idx val="11"/>
              <c:layout>
                <c:manualLayout>
                  <c:x val="0.15749415236454217"/>
                  <c:y val="-0.15311721828211194"/>
                </c:manualLayout>
              </c:layout>
              <c:tx>
                <c:rich>
                  <a:bodyPr/>
                  <a:lstStyle/>
                  <a:p>
                    <a:r>
                      <a:rPr lang="ru-RU" sz="1200"/>
                      <a:t>О</a:t>
                    </a:r>
                    <a:r>
                      <a:rPr lang="ru-RU"/>
                      <a:t>трицательный трансферт 1,%</a:t>
                    </a:r>
                  </a:p>
                </c:rich>
              </c:tx>
              <c:showVal val="1"/>
              <c:showSerName val="1"/>
              <c:showPercent val="1"/>
            </c:dLbl>
            <c:dLbl>
              <c:idx val="12"/>
              <c:delete val="1"/>
            </c:dLbl>
            <c:txPr>
              <a:bodyPr/>
              <a:lstStyle/>
              <a:p>
                <a:pPr>
                  <a:defRPr sz="1200"/>
                </a:pPr>
                <a:endParaRPr lang="ru-RU"/>
              </a:p>
            </c:txPr>
            <c:showVal val="1"/>
            <c:showSerName val="1"/>
            <c:showPercent val="1"/>
            <c:showLeaderLines val="1"/>
          </c:dLbls>
          <c:val>
            <c:numRef>
              <c:f>Лист5!$A$3:$M$3</c:f>
              <c:numCache>
                <c:formatCode>General</c:formatCode>
                <c:ptCount val="13"/>
                <c:pt idx="0">
                  <c:v>41905</c:v>
                </c:pt>
                <c:pt idx="1">
                  <c:v>2732</c:v>
                </c:pt>
                <c:pt idx="2">
                  <c:v>203860</c:v>
                </c:pt>
                <c:pt idx="3">
                  <c:v>16779</c:v>
                </c:pt>
                <c:pt idx="4">
                  <c:v>177898</c:v>
                </c:pt>
                <c:pt idx="5">
                  <c:v>8580</c:v>
                </c:pt>
                <c:pt idx="6">
                  <c:v>610</c:v>
                </c:pt>
                <c:pt idx="7">
                  <c:v>16061</c:v>
                </c:pt>
                <c:pt idx="8">
                  <c:v>8750</c:v>
                </c:pt>
                <c:pt idx="9">
                  <c:v>3453</c:v>
                </c:pt>
                <c:pt idx="10">
                  <c:v>624</c:v>
                </c:pt>
              </c:numCache>
            </c:numRef>
          </c:val>
        </c:ser>
      </c:pie3DChart>
    </c:plotArea>
    <c:plotVisOnly val="1"/>
  </c:chart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view3D>
      <c:rotX val="30"/>
      <c:rotY val="230"/>
      <c:depthPercent val="100"/>
      <c:rAngAx val="1"/>
    </c:view3D>
    <c:plotArea>
      <c:layout/>
      <c:pie3DChart>
        <c:varyColors val="1"/>
      </c:pie3DChart>
    </c:plotArea>
    <c:plotVisOnly val="1"/>
  </c:chart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view3D>
      <c:rotX val="40"/>
      <c:depthPercent val="100"/>
      <c:perspective val="0"/>
    </c:view3D>
    <c:plotArea>
      <c:layout>
        <c:manualLayout>
          <c:layoutTarget val="inner"/>
          <c:xMode val="edge"/>
          <c:yMode val="edge"/>
          <c:x val="0.10490030598066796"/>
          <c:y val="0.22665937746256895"/>
          <c:w val="0.81388888888889499"/>
          <c:h val="0.77314814814815602"/>
        </c:manualLayout>
      </c:layout>
      <c:pie3DChart>
        <c:varyColors val="1"/>
        <c:ser>
          <c:idx val="0"/>
          <c:order val="0"/>
          <c:explosion val="25"/>
          <c:dLbls>
            <c:dLbl>
              <c:idx val="0"/>
              <c:layout>
                <c:manualLayout>
                  <c:x val="0.17717407883415368"/>
                  <c:y val="-0.14884694780835744"/>
                </c:manualLayout>
              </c:layout>
              <c:tx>
                <c:rich>
                  <a:bodyPr/>
                  <a:lstStyle/>
                  <a:p>
                    <a:pPr algn="ctr" rtl="0">
                      <a:defRPr/>
                    </a:pPr>
                    <a:r>
                      <a:rPr lang="ru-RU"/>
                      <a:t>Общегосударственные вопросы 12,6%</a:t>
                    </a:r>
                  </a:p>
                </c:rich>
              </c:tx>
              <c:spPr/>
              <c:showVal val="1"/>
              <c:showSerName val="1"/>
              <c:showPercent val="1"/>
            </c:dLbl>
            <c:dLbl>
              <c:idx val="1"/>
              <c:layout>
                <c:manualLayout>
                  <c:x val="0.11935883400430179"/>
                  <c:y val="-0.13557002300118268"/>
                </c:manualLayout>
              </c:layout>
              <c:tx>
                <c:rich>
                  <a:bodyPr/>
                  <a:lstStyle/>
                  <a:p>
                    <a:r>
                      <a:rPr lang="ru-RU"/>
                      <a:t>Национальная безопасность 1%</a:t>
                    </a:r>
                  </a:p>
                </c:rich>
              </c:tx>
              <c:showVal val="1"/>
              <c:showSerName val="1"/>
              <c:showPercent val="1"/>
            </c:dLbl>
            <c:dLbl>
              <c:idx val="2"/>
              <c:layout>
                <c:manualLayout>
                  <c:x val="5.9977119719788335E-2"/>
                  <c:y val="-0.15455302788439973"/>
                </c:manualLayout>
              </c:layout>
              <c:tx>
                <c:rich>
                  <a:bodyPr/>
                  <a:lstStyle/>
                  <a:p>
                    <a:r>
                      <a:rPr lang="ru-RU"/>
                      <a:t>Национальная экономика 16,2%</a:t>
                    </a:r>
                  </a:p>
                </c:rich>
              </c:tx>
              <c:showVal val="1"/>
              <c:showSerName val="1"/>
              <c:showPercent val="1"/>
            </c:dLbl>
            <c:dLbl>
              <c:idx val="3"/>
              <c:layout>
                <c:manualLayout>
                  <c:x val="0.10950827003211969"/>
                  <c:y val="-4.514612755445473E-3"/>
                </c:manualLayout>
              </c:layout>
              <c:tx>
                <c:rich>
                  <a:bodyPr/>
                  <a:lstStyle/>
                  <a:p>
                    <a:r>
                      <a:rPr lang="ru-RU"/>
                      <a:t>ЖКХ 3,6%</a:t>
                    </a:r>
                  </a:p>
                </c:rich>
              </c:tx>
              <c:showVal val="1"/>
              <c:showSerName val="1"/>
              <c:showPercent val="1"/>
            </c:dLbl>
            <c:dLbl>
              <c:idx val="4"/>
              <c:layout>
                <c:manualLayout>
                  <c:x val="0.1678186959481707"/>
                  <c:y val="-0.20810441292356177"/>
                </c:manualLayout>
              </c:layout>
              <c:tx>
                <c:rich>
                  <a:bodyPr/>
                  <a:lstStyle/>
                  <a:p>
                    <a:r>
                      <a:rPr lang="ru-RU"/>
                      <a:t>Образование 54,1%</a:t>
                    </a:r>
                  </a:p>
                </c:rich>
              </c:tx>
              <c:showVal val="1"/>
              <c:showSerName val="1"/>
              <c:showPercent val="1"/>
            </c:dLbl>
            <c:dLbl>
              <c:idx val="5"/>
              <c:layout>
                <c:manualLayout>
                  <c:x val="-0.20101667053528491"/>
                  <c:y val="0.12502766309434837"/>
                </c:manualLayout>
              </c:layout>
              <c:tx>
                <c:rich>
                  <a:bodyPr/>
                  <a:lstStyle/>
                  <a:p>
                    <a:pPr algn="ctr" rtl="0">
                      <a:defRPr/>
                    </a:pPr>
                    <a:r>
                      <a:rPr lang="ru-RU"/>
                      <a:t>Культура 2,8%</a:t>
                    </a:r>
                  </a:p>
                </c:rich>
              </c:tx>
              <c:spPr/>
              <c:showVal val="1"/>
              <c:showSerName val="1"/>
              <c:showPercent val="1"/>
            </c:dLbl>
            <c:dLbl>
              <c:idx val="6"/>
              <c:layout>
                <c:manualLayout>
                  <c:x val="-0.19208150449220679"/>
                  <c:y val="4.3535361597457446E-2"/>
                </c:manualLayout>
              </c:layout>
              <c:tx>
                <c:rich>
                  <a:bodyPr/>
                  <a:lstStyle/>
                  <a:p>
                    <a:pPr algn="ctr" rtl="0">
                      <a:defRPr/>
                    </a:pPr>
                    <a:r>
                      <a:rPr lang="ru-RU"/>
                      <a:t>Здравоохранение 0,2%</a:t>
                    </a:r>
                  </a:p>
                </c:rich>
              </c:tx>
              <c:spPr/>
              <c:showVal val="1"/>
              <c:showSerName val="1"/>
              <c:showPercent val="1"/>
            </c:dLbl>
            <c:dLbl>
              <c:idx val="7"/>
              <c:layout>
                <c:manualLayout>
                  <c:x val="-0.20124446971397136"/>
                  <c:y val="-3.6900980634019996E-2"/>
                </c:manualLayout>
              </c:layout>
              <c:tx>
                <c:rich>
                  <a:bodyPr/>
                  <a:lstStyle/>
                  <a:p>
                    <a:pPr algn="ctr" rtl="0">
                      <a:defRPr/>
                    </a:pPr>
                    <a:r>
                      <a:rPr lang="ru-RU"/>
                      <a:t>Социальная политика 6,3%</a:t>
                    </a:r>
                  </a:p>
                </c:rich>
              </c:tx>
              <c:spPr/>
              <c:showVal val="1"/>
              <c:showSerName val="1"/>
              <c:showPercent val="1"/>
            </c:dLbl>
            <c:dLbl>
              <c:idx val="8"/>
              <c:layout>
                <c:manualLayout>
                  <c:x val="-0.29270327254759654"/>
                  <c:y val="-0.14358302374853968"/>
                </c:manualLayout>
              </c:layout>
              <c:tx>
                <c:rich>
                  <a:bodyPr/>
                  <a:lstStyle/>
                  <a:p>
                    <a:r>
                      <a:rPr lang="ru-RU" sz="1200" dirty="0"/>
                      <a:t>Физическая культура 0,9%</a:t>
                    </a:r>
                  </a:p>
                </c:rich>
              </c:tx>
              <c:showVal val="1"/>
              <c:showSerName val="1"/>
              <c:showPercent val="1"/>
            </c:dLbl>
            <c:dLbl>
              <c:idx val="9"/>
              <c:layout>
                <c:manualLayout>
                  <c:x val="-0.12164924921860774"/>
                  <c:y val="-0.18563416075650124"/>
                </c:manualLayout>
              </c:layout>
              <c:tx>
                <c:rich>
                  <a:bodyPr/>
                  <a:lstStyle/>
                  <a:p>
                    <a:pPr algn="ctr" rtl="0">
                      <a:defRPr/>
                    </a:pPr>
                    <a:r>
                      <a:rPr lang="ru-RU"/>
                      <a:t>СМИ 1,2%</a:t>
                    </a:r>
                  </a:p>
                </c:rich>
              </c:tx>
              <c:spPr/>
              <c:showVal val="1"/>
              <c:showSerName val="1"/>
              <c:showPercent val="1"/>
            </c:dLbl>
            <c:dLbl>
              <c:idx val="10"/>
              <c:layout>
                <c:manualLayout>
                  <c:x val="5.7800890680784617E-2"/>
                  <c:y val="-0.18040418955296589"/>
                </c:manualLayout>
              </c:layout>
              <c:tx>
                <c:rich>
                  <a:bodyPr/>
                  <a:lstStyle/>
                  <a:p>
                    <a:pPr algn="ctr" rtl="0">
                      <a:defRPr/>
                    </a:pPr>
                    <a:r>
                      <a:rPr lang="ru-RU"/>
                      <a:t>Национ. оборона 0,1%</a:t>
                    </a:r>
                  </a:p>
                </c:rich>
              </c:tx>
              <c:spPr/>
              <c:showVal val="1"/>
              <c:showSerName val="1"/>
              <c:showPercent val="1"/>
            </c:dLbl>
            <c:dLbl>
              <c:idx val="11"/>
              <c:layout>
                <c:manualLayout>
                  <c:x val="0.20788542261474013"/>
                  <c:y val="-0.14065005550758602"/>
                </c:manualLayout>
              </c:layout>
              <c:tx>
                <c:rich>
                  <a:bodyPr/>
                  <a:lstStyle/>
                  <a:p>
                    <a:pPr algn="ctr" rtl="0">
                      <a:defRPr/>
                    </a:pPr>
                    <a:r>
                      <a:rPr lang="ru-RU" dirty="0"/>
                      <a:t>Отрицательный трансферт 1,%</a:t>
                    </a:r>
                  </a:p>
                </c:rich>
              </c:tx>
              <c:spPr/>
              <c:showVal val="1"/>
              <c:showSerName val="1"/>
              <c:showPercent val="1"/>
            </c:dLbl>
            <c:dLbl>
              <c:idx val="12"/>
              <c:delete val="1"/>
            </c:dLbl>
            <c:showVal val="1"/>
            <c:showSerName val="1"/>
            <c:showPercent val="1"/>
            <c:showLeaderLines val="1"/>
          </c:dLbls>
          <c:val>
            <c:numRef>
              <c:f>Лист5!$A$3:$M$3</c:f>
              <c:numCache>
                <c:formatCode>General</c:formatCode>
                <c:ptCount val="13"/>
                <c:pt idx="0">
                  <c:v>38144</c:v>
                </c:pt>
                <c:pt idx="1">
                  <c:v>2375</c:v>
                </c:pt>
                <c:pt idx="2">
                  <c:v>48931</c:v>
                </c:pt>
                <c:pt idx="3">
                  <c:v>10807</c:v>
                </c:pt>
                <c:pt idx="4">
                  <c:v>163318</c:v>
                </c:pt>
                <c:pt idx="5">
                  <c:v>8488</c:v>
                </c:pt>
                <c:pt idx="6">
                  <c:v>560</c:v>
                </c:pt>
                <c:pt idx="7">
                  <c:v>19107</c:v>
                </c:pt>
                <c:pt idx="8">
                  <c:v>2711</c:v>
                </c:pt>
                <c:pt idx="9">
                  <c:v>3670</c:v>
                </c:pt>
                <c:pt idx="10">
                  <c:v>408</c:v>
                </c:pt>
                <c:pt idx="11">
                  <c:v>3072</c:v>
                </c:pt>
              </c:numCache>
            </c:numRef>
          </c:val>
        </c:ser>
      </c:pie3DChart>
    </c:plotArea>
    <c:plotVisOnly val="1"/>
  </c:chart>
  <c:txPr>
    <a:bodyPr/>
    <a:lstStyle/>
    <a:p>
      <a:pPr algn="ctr" rtl="0">
        <a:defRPr lang="ru-RU" sz="1200" b="0" i="0" u="none" strike="noStrike" kern="1200" baseline="0">
          <a:solidFill>
            <a:prstClr val="black"/>
          </a:solidFill>
          <a:latin typeface="+mn-lt"/>
          <a:ea typeface="+mn-ea"/>
          <a:cs typeface="+mn-cs"/>
        </a:defRPr>
      </a:pPr>
      <a:endParaRPr lang="ru-RU"/>
    </a:p>
  </c:txPr>
  <c:externalData r:id="rId1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view3D>
      <c:rotX val="40"/>
      <c:depthPercent val="100"/>
      <c:perspective val="0"/>
    </c:view3D>
    <c:plotArea>
      <c:layout>
        <c:manualLayout>
          <c:layoutTarget val="inner"/>
          <c:xMode val="edge"/>
          <c:yMode val="edge"/>
          <c:x val="0.10490030598066796"/>
          <c:y val="0.22665937746256895"/>
          <c:w val="0.81388888888889499"/>
          <c:h val="0.77314814814815602"/>
        </c:manualLayout>
      </c:layout>
      <c:pie3DChart>
        <c:varyColors val="1"/>
        <c:ser>
          <c:idx val="0"/>
          <c:order val="0"/>
          <c:explosion val="25"/>
          <c:dLbls>
            <c:dLbl>
              <c:idx val="0"/>
              <c:layout>
                <c:manualLayout>
                  <c:x val="0.20889545056867942"/>
                  <c:y val="-0.16548150426362387"/>
                </c:manualLayout>
              </c:layout>
              <c:tx>
                <c:rich>
                  <a:bodyPr/>
                  <a:lstStyle/>
                  <a:p>
                    <a:r>
                      <a:rPr lang="ru-RU" sz="1200"/>
                      <a:t>Общегосударственные вопросы 12,6%</a:t>
                    </a:r>
                  </a:p>
                </c:rich>
              </c:tx>
              <c:showVal val="1"/>
              <c:showSerName val="1"/>
              <c:showPercent val="1"/>
            </c:dLbl>
            <c:dLbl>
              <c:idx val="1"/>
              <c:layout>
                <c:manualLayout>
                  <c:x val="0.14166505502601648"/>
                  <c:y val="-0.13608554380262144"/>
                </c:manualLayout>
              </c:layout>
              <c:tx>
                <c:rich>
                  <a:bodyPr/>
                  <a:lstStyle/>
                  <a:p>
                    <a:r>
                      <a:rPr lang="ru-RU" sz="1200"/>
                      <a:t>Н</a:t>
                    </a:r>
                    <a:r>
                      <a:rPr lang="ru-RU"/>
                      <a:t>ациональная безопасность 1%</a:t>
                    </a:r>
                  </a:p>
                </c:rich>
              </c:tx>
              <c:showVal val="1"/>
              <c:showSerName val="1"/>
              <c:showPercent val="1"/>
            </c:dLbl>
            <c:dLbl>
              <c:idx val="2"/>
              <c:layout>
                <c:manualLayout>
                  <c:x val="4.7456831054013313E-2"/>
                  <c:y val="-2.2227318744611698E-2"/>
                </c:manualLayout>
              </c:layout>
              <c:tx>
                <c:rich>
                  <a:bodyPr/>
                  <a:lstStyle/>
                  <a:p>
                    <a:r>
                      <a:rPr lang="ru-RU" sz="1200"/>
                      <a:t>Н</a:t>
                    </a:r>
                    <a:r>
                      <a:rPr lang="ru-RU"/>
                      <a:t>ациональная экономика 16,2%</a:t>
                    </a:r>
                  </a:p>
                </c:rich>
              </c:tx>
              <c:showVal val="1"/>
              <c:showSerName val="1"/>
              <c:showPercent val="1"/>
            </c:dLbl>
            <c:dLbl>
              <c:idx val="3"/>
              <c:layout>
                <c:manualLayout>
                  <c:x val="0.1330793848137404"/>
                  <c:y val="-3.7476894414933279E-2"/>
                </c:manualLayout>
              </c:layout>
              <c:tx>
                <c:rich>
                  <a:bodyPr/>
                  <a:lstStyle/>
                  <a:p>
                    <a:r>
                      <a:rPr lang="ru-RU" sz="1200"/>
                      <a:t>Ж</a:t>
                    </a:r>
                    <a:r>
                      <a:rPr lang="ru-RU"/>
                      <a:t>КХ 3,6%</a:t>
                    </a:r>
                  </a:p>
                </c:rich>
              </c:tx>
              <c:showVal val="1"/>
              <c:showSerName val="1"/>
              <c:showPercent val="1"/>
            </c:dLbl>
            <c:dLbl>
              <c:idx val="4"/>
              <c:layout>
                <c:manualLayout>
                  <c:x val="0.1678186959481707"/>
                  <c:y val="-0.20810441292356177"/>
                </c:manualLayout>
              </c:layout>
              <c:tx>
                <c:rich>
                  <a:bodyPr/>
                  <a:lstStyle/>
                  <a:p>
                    <a:r>
                      <a:rPr lang="ru-RU" sz="1200"/>
                      <a:t>О</a:t>
                    </a:r>
                    <a:r>
                      <a:rPr lang="ru-RU"/>
                      <a:t>бразование 54,1%</a:t>
                    </a:r>
                  </a:p>
                </c:rich>
              </c:tx>
              <c:showVal val="1"/>
              <c:showSerName val="1"/>
              <c:showPercent val="1"/>
            </c:dLbl>
            <c:dLbl>
              <c:idx val="5"/>
              <c:layout>
                <c:manualLayout>
                  <c:x val="-0.21624257494129087"/>
                  <c:y val="0.12495398768261863"/>
                </c:manualLayout>
              </c:layout>
              <c:tx>
                <c:rich>
                  <a:bodyPr/>
                  <a:lstStyle/>
                  <a:p>
                    <a:r>
                      <a:rPr lang="ru-RU" sz="1200"/>
                      <a:t>К</a:t>
                    </a:r>
                    <a:r>
                      <a:rPr lang="ru-RU"/>
                      <a:t>ультура 2,8%</a:t>
                    </a:r>
                  </a:p>
                </c:rich>
              </c:tx>
              <c:showVal val="1"/>
              <c:showSerName val="1"/>
              <c:showPercent val="1"/>
            </c:dLbl>
            <c:dLbl>
              <c:idx val="6"/>
              <c:layout>
                <c:manualLayout>
                  <c:x val="-0.17651666896901042"/>
                  <c:y val="3.8217952338088564E-2"/>
                </c:manualLayout>
              </c:layout>
              <c:tx>
                <c:rich>
                  <a:bodyPr/>
                  <a:lstStyle/>
                  <a:p>
                    <a:r>
                      <a:rPr lang="ru-RU" sz="1200"/>
                      <a:t>З</a:t>
                    </a:r>
                    <a:r>
                      <a:rPr lang="ru-RU"/>
                      <a:t>дравоохранение 0,2%</a:t>
                    </a:r>
                  </a:p>
                </c:rich>
              </c:tx>
              <c:showVal val="1"/>
              <c:showSerName val="1"/>
              <c:showPercent val="1"/>
            </c:dLbl>
            <c:dLbl>
              <c:idx val="7"/>
              <c:layout>
                <c:manualLayout>
                  <c:x val="-0.2080717870792467"/>
                  <c:y val="-4.5024902992999064E-2"/>
                </c:manualLayout>
              </c:layout>
              <c:tx>
                <c:rich>
                  <a:bodyPr/>
                  <a:lstStyle/>
                  <a:p>
                    <a:r>
                      <a:rPr lang="ru-RU" sz="1200"/>
                      <a:t>С</a:t>
                    </a:r>
                    <a:r>
                      <a:rPr lang="ru-RU"/>
                      <a:t>оциальная политика 6,3%</a:t>
                    </a:r>
                  </a:p>
                </c:rich>
              </c:tx>
              <c:showVal val="1"/>
              <c:showSerName val="1"/>
              <c:showPercent val="1"/>
            </c:dLbl>
            <c:dLbl>
              <c:idx val="8"/>
              <c:layout>
                <c:manualLayout>
                  <c:x val="-0.29238154441221181"/>
                  <c:y val="-0.14583772466494416"/>
                </c:manualLayout>
              </c:layout>
              <c:tx>
                <c:rich>
                  <a:bodyPr/>
                  <a:lstStyle/>
                  <a:p>
                    <a:r>
                      <a:rPr lang="ru-RU" sz="1200"/>
                      <a:t>Ф</a:t>
                    </a:r>
                    <a:r>
                      <a:rPr lang="ru-RU"/>
                      <a:t>изическая культура 0,9%</a:t>
                    </a:r>
                  </a:p>
                </c:rich>
              </c:tx>
              <c:showVal val="1"/>
              <c:showSerName val="1"/>
              <c:showPercent val="1"/>
            </c:dLbl>
            <c:dLbl>
              <c:idx val="9"/>
              <c:layout>
                <c:manualLayout>
                  <c:x val="-0.12164924921860774"/>
                  <c:y val="-0.18563416075650124"/>
                </c:manualLayout>
              </c:layout>
              <c:tx>
                <c:rich>
                  <a:bodyPr/>
                  <a:lstStyle/>
                  <a:p>
                    <a:r>
                      <a:rPr lang="ru-RU" sz="1200"/>
                      <a:t>С</a:t>
                    </a:r>
                    <a:r>
                      <a:rPr lang="ru-RU"/>
                      <a:t>МИ 1,2%</a:t>
                    </a:r>
                  </a:p>
                </c:rich>
              </c:tx>
              <c:showVal val="1"/>
              <c:showSerName val="1"/>
              <c:showPercent val="1"/>
            </c:dLbl>
            <c:dLbl>
              <c:idx val="10"/>
              <c:layout>
                <c:manualLayout>
                  <c:x val="1.4820252024499096E-2"/>
                  <c:y val="-0.18321099290780227"/>
                </c:manualLayout>
              </c:layout>
              <c:tx>
                <c:rich>
                  <a:bodyPr/>
                  <a:lstStyle/>
                  <a:p>
                    <a:r>
                      <a:rPr lang="ru-RU" sz="1200"/>
                      <a:t>Н</a:t>
                    </a:r>
                    <a:r>
                      <a:rPr lang="ru-RU"/>
                      <a:t>ацион. оборона 0,1%</a:t>
                    </a:r>
                  </a:p>
                </c:rich>
              </c:tx>
              <c:showVal val="1"/>
              <c:showSerName val="1"/>
              <c:showPercent val="1"/>
            </c:dLbl>
            <c:dLbl>
              <c:idx val="11"/>
              <c:layout>
                <c:manualLayout>
                  <c:x val="0.21743564949118283"/>
                  <c:y val="-0.15311728202755626"/>
                </c:manualLayout>
              </c:layout>
              <c:tx>
                <c:rich>
                  <a:bodyPr/>
                  <a:lstStyle/>
                  <a:p>
                    <a:r>
                      <a:rPr lang="ru-RU" sz="1200"/>
                      <a:t>О</a:t>
                    </a:r>
                    <a:r>
                      <a:rPr lang="ru-RU"/>
                      <a:t>трицательный трансферт 1,%</a:t>
                    </a:r>
                  </a:p>
                </c:rich>
              </c:tx>
              <c:showVal val="1"/>
              <c:showSerName val="1"/>
              <c:showPercent val="1"/>
            </c:dLbl>
            <c:dLbl>
              <c:idx val="12"/>
              <c:delete val="1"/>
            </c:dLbl>
            <c:txPr>
              <a:bodyPr/>
              <a:lstStyle/>
              <a:p>
                <a:pPr>
                  <a:defRPr sz="1200"/>
                </a:pPr>
                <a:endParaRPr lang="ru-RU"/>
              </a:p>
            </c:txPr>
            <c:showVal val="1"/>
            <c:showSerName val="1"/>
            <c:showPercent val="1"/>
            <c:showLeaderLines val="1"/>
          </c:dLbls>
          <c:val>
            <c:numRef>
              <c:f>Лист5!$A$3:$M$3</c:f>
              <c:numCache>
                <c:formatCode>General</c:formatCode>
                <c:ptCount val="13"/>
                <c:pt idx="0">
                  <c:v>38144</c:v>
                </c:pt>
                <c:pt idx="1">
                  <c:v>2375</c:v>
                </c:pt>
                <c:pt idx="2">
                  <c:v>48931</c:v>
                </c:pt>
                <c:pt idx="3">
                  <c:v>10807</c:v>
                </c:pt>
                <c:pt idx="4">
                  <c:v>163318</c:v>
                </c:pt>
                <c:pt idx="5">
                  <c:v>8488</c:v>
                </c:pt>
                <c:pt idx="6">
                  <c:v>560</c:v>
                </c:pt>
                <c:pt idx="7">
                  <c:v>19107</c:v>
                </c:pt>
                <c:pt idx="8">
                  <c:v>2711</c:v>
                </c:pt>
                <c:pt idx="9">
                  <c:v>3670</c:v>
                </c:pt>
                <c:pt idx="10">
                  <c:v>408</c:v>
                </c:pt>
                <c:pt idx="11">
                  <c:v>3072</c:v>
                </c:pt>
              </c:numCache>
            </c:numRef>
          </c:val>
        </c:ser>
      </c:pie3DChart>
    </c:plotArea>
    <c:plotVisOnly val="1"/>
  </c:chart>
  <c:externalData r:id="rId1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autoTitleDeleted val="1"/>
    <c:view3D>
      <c:perspective val="0"/>
    </c:view3D>
    <c:plotArea>
      <c:layout>
        <c:manualLayout>
          <c:layoutTarget val="inner"/>
          <c:xMode val="edge"/>
          <c:yMode val="edge"/>
          <c:x val="0"/>
          <c:y val="0.96692844739992445"/>
          <c:w val="5.9462402725975534E-2"/>
          <c:h val="3.3071552600082384E-2"/>
        </c:manualLayout>
      </c:layout>
      <c:pie3DChart>
        <c:varyColors val="1"/>
        <c:ser>
          <c:idx val="1"/>
          <c:order val="0"/>
          <c:tx>
            <c:strRef>
              <c:f>Sheet1!$A$3</c:f>
              <c:strCache>
                <c:ptCount val="1"/>
              </c:strCache>
            </c:strRef>
          </c:tx>
          <c:spPr>
            <a:solidFill>
              <a:srgbClr val="993366"/>
            </a:solidFill>
            <a:ln w="10745">
              <a:solidFill>
                <a:srgbClr val="000000"/>
              </a:solidFill>
              <a:prstDash val="solid"/>
            </a:ln>
          </c:spPr>
          <c:explosion val="20"/>
          <c:dPt>
            <c:idx val="0"/>
            <c:spPr>
              <a:solidFill>
                <a:srgbClr val="9999FF"/>
              </a:solidFill>
              <a:ln w="10745">
                <a:solidFill>
                  <a:srgbClr val="000000"/>
                </a:solidFill>
                <a:prstDash val="solid"/>
              </a:ln>
            </c:spPr>
          </c:dPt>
          <c:dPt>
            <c:idx val="2"/>
            <c:spPr>
              <a:solidFill>
                <a:srgbClr val="FFFFCC"/>
              </a:solidFill>
              <a:ln w="10745">
                <a:solidFill>
                  <a:srgbClr val="000000"/>
                </a:solidFill>
                <a:prstDash val="solid"/>
              </a:ln>
            </c:spPr>
          </c:dPt>
          <c:dPt>
            <c:idx val="3"/>
            <c:spPr>
              <a:solidFill>
                <a:srgbClr val="CCFFFF"/>
              </a:solidFill>
              <a:ln w="10745">
                <a:solidFill>
                  <a:srgbClr val="000000"/>
                </a:solidFill>
                <a:prstDash val="solid"/>
              </a:ln>
            </c:spPr>
          </c:dPt>
          <c:cat>
            <c:strRef>
              <c:f>Sheet1!$B$1:$E$1</c:f>
              <c:strCache>
                <c:ptCount val="4"/>
                <c:pt idx="0">
                  <c:v>расходы на оплату труда и начисления оплату труда</c:v>
                </c:pt>
                <c:pt idx="1">
                  <c:v>текущее содержание учреждений, городского хозяйства</c:v>
                </c:pt>
                <c:pt idx="2">
                  <c:v>социальная политика</c:v>
                </c:pt>
                <c:pt idx="3">
                  <c:v>Капитальные вложения</c:v>
                </c:pt>
              </c:strCache>
            </c:strRef>
          </c:cat>
          <c:val>
            <c:numRef>
              <c:f>Sheet1!$B$3:$E$3</c:f>
              <c:numCache>
                <c:formatCode>General</c:formatCode>
                <c:ptCount val="4"/>
              </c:numCache>
            </c:numRef>
          </c:val>
        </c:ser>
      </c:pie3DChart>
      <c:spPr>
        <a:noFill/>
        <a:ln w="25400">
          <a:noFill/>
        </a:ln>
      </c:spPr>
    </c:plotArea>
    <c:plotVisOnly val="1"/>
    <c:dispBlanksAs val="zero"/>
  </c:chart>
  <c:spPr>
    <a:noFill/>
    <a:ln>
      <a:noFill/>
    </a:ln>
  </c:spPr>
  <c:txPr>
    <a:bodyPr/>
    <a:lstStyle/>
    <a:p>
      <a:pPr>
        <a:defRPr sz="1671" b="1" i="0" u="none" strike="noStrike" baseline="0">
          <a:solidFill>
            <a:srgbClr val="000000"/>
          </a:solidFill>
          <a:latin typeface="Arial Cyr"/>
          <a:ea typeface="Arial Cyr"/>
          <a:cs typeface="Arial Cyr"/>
        </a:defRPr>
      </a:pPr>
      <a:endParaRPr lang="ru-RU"/>
    </a:p>
  </c:txPr>
  <c:externalData r:id="rId1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view3D>
      <c:rotX val="40"/>
      <c:rotY val="40"/>
      <c:perspective val="50"/>
    </c:view3D>
    <c:plotArea>
      <c:layout/>
      <c:pie3DChart>
        <c:varyColors val="1"/>
        <c:ser>
          <c:idx val="0"/>
          <c:order val="0"/>
          <c:explosion val="25"/>
          <c:dLbls>
            <c:dLbl>
              <c:idx val="0"/>
              <c:layout>
                <c:manualLayout>
                  <c:x val="-5.8737151248164504E-3"/>
                  <c:y val="0.28683867641544863"/>
                </c:manualLayout>
              </c:layout>
              <c:tx>
                <c:rich>
                  <a:bodyPr/>
                  <a:lstStyle/>
                  <a:p>
                    <a:r>
                      <a:rPr lang="ru-RU" sz="1200"/>
                      <a:t>Р</a:t>
                    </a:r>
                    <a:r>
                      <a:rPr lang="ru-RU"/>
                      <a:t>асходы</a:t>
                    </a:r>
                    <a:r>
                      <a:rPr lang="ru-RU" baseline="0"/>
                      <a:t> на оплату труда и начисления</a:t>
                    </a:r>
                    <a:r>
                      <a:rPr lang="en-US"/>
                      <a:t> </a:t>
                    </a:r>
                    <a:r>
                      <a:rPr lang="ru-RU"/>
                      <a:t>36</a:t>
                    </a:r>
                    <a:r>
                      <a:rPr lang="en-US"/>
                      <a:t>%</a:t>
                    </a:r>
                  </a:p>
                </c:rich>
              </c:tx>
              <c:showVal val="1"/>
              <c:showPercent val="1"/>
            </c:dLbl>
            <c:dLbl>
              <c:idx val="1"/>
              <c:layout>
                <c:manualLayout>
                  <c:x val="-1.5432454203136528E-2"/>
                  <c:y val="4.7619047619047623E-2"/>
                </c:manualLayout>
              </c:layout>
              <c:tx>
                <c:rich>
                  <a:bodyPr/>
                  <a:lstStyle/>
                  <a:p>
                    <a:r>
                      <a:rPr lang="ru-RU" sz="1200"/>
                      <a:t>Т</a:t>
                    </a:r>
                    <a:r>
                      <a:rPr lang="ru-RU"/>
                      <a:t>екущее</a:t>
                    </a:r>
                    <a:r>
                      <a:rPr lang="ru-RU" baseline="0"/>
                      <a:t> содержание учреждений 25</a:t>
                    </a:r>
                    <a:r>
                      <a:rPr lang="en-US"/>
                      <a:t>%</a:t>
                    </a:r>
                  </a:p>
                </c:rich>
              </c:tx>
              <c:showVal val="1"/>
              <c:showPercent val="1"/>
            </c:dLbl>
            <c:dLbl>
              <c:idx val="2"/>
              <c:layout>
                <c:manualLayout>
                  <c:x val="-1.6666666666666687E-2"/>
                  <c:y val="-7.3379491830924432E-2"/>
                </c:manualLayout>
              </c:layout>
              <c:tx>
                <c:rich>
                  <a:bodyPr/>
                  <a:lstStyle/>
                  <a:p>
                    <a:r>
                      <a:rPr lang="ru-RU" sz="1200"/>
                      <a:t>С</a:t>
                    </a:r>
                    <a:r>
                      <a:rPr lang="ru-RU"/>
                      <a:t>оциальная</a:t>
                    </a:r>
                    <a:r>
                      <a:rPr lang="ru-RU" baseline="0"/>
                      <a:t> политика</a:t>
                    </a:r>
                    <a:r>
                      <a:rPr lang="en-US"/>
                      <a:t> </a:t>
                    </a:r>
                    <a:r>
                      <a:rPr lang="ru-RU"/>
                      <a:t>3</a:t>
                    </a:r>
                    <a:r>
                      <a:rPr lang="en-US"/>
                      <a:t>%</a:t>
                    </a:r>
                  </a:p>
                </c:rich>
              </c:tx>
              <c:showVal val="1"/>
              <c:showPercent val="1"/>
            </c:dLbl>
            <c:dLbl>
              <c:idx val="3"/>
              <c:layout>
                <c:manualLayout>
                  <c:x val="3.3161053106247181E-2"/>
                  <c:y val="-3.9714098237720291E-2"/>
                </c:manualLayout>
              </c:layout>
              <c:tx>
                <c:rich>
                  <a:bodyPr/>
                  <a:lstStyle/>
                  <a:p>
                    <a:r>
                      <a:rPr lang="ru-RU" sz="1200"/>
                      <a:t>К</a:t>
                    </a:r>
                    <a:r>
                      <a:rPr lang="ru-RU"/>
                      <a:t>апитальные</a:t>
                    </a:r>
                    <a:r>
                      <a:rPr lang="ru-RU" baseline="0"/>
                      <a:t> вложения</a:t>
                    </a:r>
                    <a:r>
                      <a:rPr lang="en-US"/>
                      <a:t> </a:t>
                    </a:r>
                    <a:r>
                      <a:rPr lang="ru-RU"/>
                      <a:t>36</a:t>
                    </a:r>
                    <a:r>
                      <a:rPr lang="en-US"/>
                      <a:t>%</a:t>
                    </a:r>
                  </a:p>
                </c:rich>
              </c:tx>
              <c:showVal val="1"/>
              <c:showPercent val="1"/>
            </c:dLbl>
            <c:txPr>
              <a:bodyPr/>
              <a:lstStyle/>
              <a:p>
                <a:pPr>
                  <a:defRPr sz="1200"/>
                </a:pPr>
                <a:endParaRPr lang="ru-RU"/>
              </a:p>
            </c:txPr>
            <c:showVal val="1"/>
            <c:showPercent val="1"/>
            <c:showLeaderLines val="1"/>
          </c:dLbls>
          <c:val>
            <c:numRef>
              <c:f>Лист14!$A$1:$D$1</c:f>
              <c:numCache>
                <c:formatCode>General</c:formatCode>
                <c:ptCount val="4"/>
                <c:pt idx="0">
                  <c:v>172188</c:v>
                </c:pt>
                <c:pt idx="1">
                  <c:v>121022</c:v>
                </c:pt>
                <c:pt idx="2">
                  <c:v>16061</c:v>
                </c:pt>
                <c:pt idx="3">
                  <c:v>171981</c:v>
                </c:pt>
              </c:numCache>
            </c:numRef>
          </c:val>
        </c:ser>
      </c:pie3DChart>
    </c:plotArea>
    <c:plotVisOnly val="1"/>
  </c:chart>
  <c:externalData r:id="rId1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view3D>
      <c:rAngAx val="1"/>
    </c:view3D>
    <c:plotArea>
      <c:layout/>
      <c:bar3DChart>
        <c:barDir val="col"/>
        <c:grouping val="stacked"/>
        <c:ser>
          <c:idx val="0"/>
          <c:order val="0"/>
          <c:cat>
            <c:numRef>
              <c:f>Лист24!$B$1:$F$1</c:f>
              <c:numCache>
                <c:formatCode>General</c:formatCode>
                <c:ptCount val="5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</c:numCache>
            </c:numRef>
          </c:cat>
          <c:val>
            <c:numRef>
              <c:f>Лист24!$B$1:$F$1</c:f>
              <c:numCache>
                <c:formatCode>General</c:formatCode>
                <c:ptCount val="5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</c:numCache>
            </c:numRef>
          </c:val>
        </c:ser>
        <c:ser>
          <c:idx val="1"/>
          <c:order val="1"/>
          <c:dLbls>
            <c:dLbl>
              <c:idx val="0"/>
              <c:layout>
                <c:manualLayout>
                  <c:x val="6.9659889323284499E-2"/>
                  <c:y val="9.6640708110057871E-3"/>
                </c:manualLayout>
              </c:layout>
              <c:showVal val="1"/>
            </c:dLbl>
            <c:dLbl>
              <c:idx val="1"/>
              <c:layout>
                <c:manualLayout>
                  <c:x val="6.6460217173611655E-2"/>
                  <c:y val="-3.3101344903838689E-4"/>
                </c:manualLayout>
              </c:layout>
              <c:showVal val="1"/>
            </c:dLbl>
            <c:dLbl>
              <c:idx val="2"/>
              <c:layout>
                <c:manualLayout>
                  <c:x val="7.3908736979760553E-2"/>
                  <c:y val="7.2480531082543438E-3"/>
                </c:manualLayout>
              </c:layout>
              <c:showVal val="1"/>
            </c:dLbl>
            <c:dLbl>
              <c:idx val="3"/>
              <c:layout>
                <c:manualLayout>
                  <c:x val="9.004433739992096E-2"/>
                  <c:y val="1.4496106216508677E-2"/>
                </c:manualLayout>
              </c:layout>
              <c:showVal val="1"/>
            </c:dLbl>
            <c:dLbl>
              <c:idx val="4"/>
              <c:layout>
                <c:manualLayout>
                  <c:x val="6.9581738954623315E-2"/>
                  <c:y val="7.2480531082543438E-3"/>
                </c:manualLayout>
              </c:layout>
              <c:showVal val="1"/>
            </c:dLbl>
            <c:txPr>
              <a:bodyPr/>
              <a:lstStyle/>
              <a:p>
                <a:pPr>
                  <a:defRPr sz="1200"/>
                </a:pPr>
                <a:endParaRPr lang="ru-RU"/>
              </a:p>
            </c:txPr>
            <c:showVal val="1"/>
          </c:dLbls>
          <c:cat>
            <c:numRef>
              <c:f>Лист24!$B$1:$F$1</c:f>
              <c:numCache>
                <c:formatCode>General</c:formatCode>
                <c:ptCount val="5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</c:numCache>
            </c:numRef>
          </c:cat>
          <c:val>
            <c:numRef>
              <c:f>Лист24!$B$2:$F$2</c:f>
              <c:numCache>
                <c:formatCode>General</c:formatCode>
                <c:ptCount val="5"/>
                <c:pt idx="0">
                  <c:v>7821</c:v>
                </c:pt>
                <c:pt idx="1">
                  <c:v>-4990</c:v>
                </c:pt>
                <c:pt idx="2">
                  <c:v>5480</c:v>
                </c:pt>
                <c:pt idx="3">
                  <c:v>17298</c:v>
                </c:pt>
                <c:pt idx="4">
                  <c:v>5862</c:v>
                </c:pt>
              </c:numCache>
            </c:numRef>
          </c:val>
        </c:ser>
        <c:ser>
          <c:idx val="2"/>
          <c:order val="2"/>
          <c:dLbls>
            <c:dLbl>
              <c:idx val="0"/>
              <c:layout>
                <c:manualLayout>
                  <c:x val="1.210377660975805E-2"/>
                  <c:y val="-0.23435371716689021"/>
                </c:manualLayout>
              </c:layout>
              <c:showVal val="1"/>
            </c:dLbl>
            <c:dLbl>
              <c:idx val="1"/>
              <c:layout>
                <c:manualLayout>
                  <c:x val="5.1873328327534454E-3"/>
                  <c:y val="-0.41313902717049705"/>
                </c:manualLayout>
              </c:layout>
              <c:showVal val="1"/>
            </c:dLbl>
            <c:dLbl>
              <c:idx val="2"/>
              <c:layout>
                <c:manualLayout>
                  <c:x val="2.5936664163767293E-2"/>
                  <c:y val="-0.41072300946774581"/>
                </c:manualLayout>
              </c:layout>
              <c:showVal val="1"/>
            </c:dLbl>
            <c:dLbl>
              <c:idx val="3"/>
              <c:layout>
                <c:manualLayout>
                  <c:x val="6.9164437770046034E-3"/>
                  <c:y val="-0.26334592959990771"/>
                </c:manualLayout>
              </c:layout>
              <c:showVal val="1"/>
            </c:dLbl>
            <c:dLbl>
              <c:idx val="4"/>
              <c:layout>
                <c:manualLayout>
                  <c:x val="1.9020220386762657E-2"/>
                  <c:y val="-0.36723469081821958"/>
                </c:manualLayout>
              </c:layout>
              <c:showVal val="1"/>
            </c:dLbl>
            <c:txPr>
              <a:bodyPr/>
              <a:lstStyle/>
              <a:p>
                <a:pPr>
                  <a:defRPr sz="1200"/>
                </a:pPr>
                <a:endParaRPr lang="ru-RU"/>
              </a:p>
            </c:txPr>
            <c:showVal val="1"/>
          </c:dLbls>
          <c:cat>
            <c:numRef>
              <c:f>Лист24!$B$1:$F$1</c:f>
              <c:numCache>
                <c:formatCode>General</c:formatCode>
                <c:ptCount val="5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</c:numCache>
            </c:numRef>
          </c:cat>
          <c:val>
            <c:numRef>
              <c:f>Лист24!$B$3:$F$3</c:f>
              <c:numCache>
                <c:formatCode>General</c:formatCode>
                <c:ptCount val="5"/>
                <c:pt idx="0">
                  <c:v>279635</c:v>
                </c:pt>
                <c:pt idx="1">
                  <c:v>577616</c:v>
                </c:pt>
                <c:pt idx="2">
                  <c:v>550827</c:v>
                </c:pt>
                <c:pt idx="3">
                  <c:v>301144</c:v>
                </c:pt>
                <c:pt idx="4">
                  <c:v>487114</c:v>
                </c:pt>
              </c:numCache>
            </c:numRef>
          </c:val>
        </c:ser>
        <c:shape val="box"/>
        <c:axId val="89757568"/>
        <c:axId val="89759104"/>
        <c:axId val="0"/>
      </c:bar3DChart>
      <c:catAx>
        <c:axId val="89757568"/>
        <c:scaling>
          <c:orientation val="minMax"/>
        </c:scaling>
        <c:axPos val="b"/>
        <c:numFmt formatCode="General" sourceLinked="1"/>
        <c:tickLblPos val="nextTo"/>
        <c:txPr>
          <a:bodyPr/>
          <a:lstStyle/>
          <a:p>
            <a:pPr>
              <a:defRPr sz="1400"/>
            </a:pPr>
            <a:endParaRPr lang="ru-RU"/>
          </a:p>
        </c:txPr>
        <c:crossAx val="89759104"/>
        <c:crosses val="autoZero"/>
        <c:auto val="1"/>
        <c:lblAlgn val="ctr"/>
        <c:lblOffset val="100"/>
      </c:catAx>
      <c:valAx>
        <c:axId val="89759104"/>
        <c:scaling>
          <c:orientation val="minMax"/>
        </c:scaling>
        <c:axPos val="l"/>
        <c:majorGridlines/>
        <c:numFmt formatCode="General" sourceLinked="1"/>
        <c:tickLblPos val="nextTo"/>
        <c:crossAx val="89757568"/>
        <c:crosses val="autoZero"/>
        <c:crossBetween val="between"/>
      </c:valAx>
    </c:plotArea>
    <c:plotVisOnly val="1"/>
  </c:chart>
  <c:externalData r:id="rId1"/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view3D>
      <c:rAngAx val="1"/>
    </c:view3D>
    <c:plotArea>
      <c:layout>
        <c:manualLayout>
          <c:layoutTarget val="inner"/>
          <c:xMode val="edge"/>
          <c:yMode val="edge"/>
          <c:x val="0"/>
          <c:y val="5.9925075960637009E-2"/>
          <c:w val="0.68932805934469465"/>
          <c:h val="0.86497512018192213"/>
        </c:manualLayout>
      </c:layout>
      <c:bar3DChart>
        <c:barDir val="col"/>
        <c:grouping val="percentStacked"/>
        <c:ser>
          <c:idx val="0"/>
          <c:order val="0"/>
          <c:tx>
            <c:strRef>
              <c:f>Лист8!$E$2</c:f>
              <c:strCache>
                <c:ptCount val="1"/>
                <c:pt idx="0">
                  <c:v>Средства без программ</c:v>
                </c:pt>
              </c:strCache>
            </c:strRef>
          </c:tx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 sz="1400"/>
                      <a:t>1</a:t>
                    </a:r>
                    <a:r>
                      <a:rPr lang="en-US"/>
                      <a:t>61821</a:t>
                    </a:r>
                    <a:endParaRPr lang="ru-RU"/>
                  </a:p>
                  <a:p>
                    <a:r>
                      <a:rPr lang="ru-RU"/>
                      <a:t>76%</a:t>
                    </a:r>
                    <a:endParaRPr lang="en-US"/>
                  </a:p>
                </c:rich>
              </c:tx>
              <c:showVal val="1"/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en-US" sz="1400"/>
                      <a:t>2</a:t>
                    </a:r>
                    <a:r>
                      <a:rPr lang="en-US"/>
                      <a:t>08541</a:t>
                    </a:r>
                    <a:endParaRPr lang="ru-RU"/>
                  </a:p>
                  <a:p>
                    <a:r>
                      <a:rPr lang="ru-RU"/>
                      <a:t>83%</a:t>
                    </a:r>
                    <a:endParaRPr lang="en-US"/>
                  </a:p>
                </c:rich>
              </c:tx>
              <c:showVal val="1"/>
            </c:dLbl>
            <c:dLbl>
              <c:idx val="2"/>
              <c:layout/>
              <c:tx>
                <c:rich>
                  <a:bodyPr/>
                  <a:lstStyle/>
                  <a:p>
                    <a:r>
                      <a:rPr lang="en-US" sz="1400"/>
                      <a:t>2</a:t>
                    </a:r>
                    <a:r>
                      <a:rPr lang="en-US"/>
                      <a:t>42800</a:t>
                    </a:r>
                    <a:endParaRPr lang="ru-RU"/>
                  </a:p>
                  <a:p>
                    <a:r>
                      <a:rPr lang="ru-RU"/>
                      <a:t>73%</a:t>
                    </a:r>
                    <a:endParaRPr lang="en-US"/>
                  </a:p>
                </c:rich>
              </c:tx>
              <c:showVal val="1"/>
            </c:dLbl>
            <c:dLbl>
              <c:idx val="3"/>
              <c:layout/>
              <c:tx>
                <c:rich>
                  <a:bodyPr/>
                  <a:lstStyle/>
                  <a:p>
                    <a:r>
                      <a:rPr lang="en-US" sz="1400"/>
                      <a:t>1</a:t>
                    </a:r>
                    <a:r>
                      <a:rPr lang="ru-RU"/>
                      <a:t>46 539</a:t>
                    </a:r>
                  </a:p>
                  <a:p>
                    <a:r>
                      <a:rPr lang="ru-RU"/>
                      <a:t>86%</a:t>
                    </a:r>
                    <a:endParaRPr lang="en-US"/>
                  </a:p>
                </c:rich>
              </c:tx>
              <c:showVal val="1"/>
            </c:dLbl>
            <c:dLbl>
              <c:idx val="4"/>
              <c:layout/>
              <c:tx>
                <c:rich>
                  <a:bodyPr/>
                  <a:lstStyle/>
                  <a:p>
                    <a:r>
                      <a:rPr lang="en-US" smtClean="0"/>
                      <a:t>449974</a:t>
                    </a:r>
                    <a:endParaRPr lang="ru-RU" smtClean="0"/>
                  </a:p>
                  <a:p>
                    <a:r>
                      <a:rPr lang="ru-RU" smtClean="0"/>
                      <a:t>94%</a:t>
                    </a:r>
                    <a:endParaRPr lang="en-US"/>
                  </a:p>
                </c:rich>
              </c:tx>
              <c:showVal val="1"/>
            </c:dLbl>
            <c:txPr>
              <a:bodyPr/>
              <a:lstStyle/>
              <a:p>
                <a:pPr>
                  <a:defRPr sz="1400"/>
                </a:pPr>
                <a:endParaRPr lang="ru-RU"/>
              </a:p>
            </c:txPr>
            <c:showVal val="1"/>
          </c:dLbls>
          <c:cat>
            <c:numRef>
              <c:f>Лист8!$C$1:$C$5</c:f>
              <c:numCache>
                <c:formatCode>General</c:formatCode>
                <c:ptCount val="5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</c:numCache>
            </c:numRef>
          </c:cat>
          <c:val>
            <c:numRef>
              <c:f>Лист8!$A$1:$A$5</c:f>
              <c:numCache>
                <c:formatCode>General</c:formatCode>
                <c:ptCount val="5"/>
                <c:pt idx="0">
                  <c:v>161821</c:v>
                </c:pt>
                <c:pt idx="1">
                  <c:v>208541</c:v>
                </c:pt>
                <c:pt idx="2">
                  <c:v>242800</c:v>
                </c:pt>
                <c:pt idx="3">
                  <c:v>265607</c:v>
                </c:pt>
                <c:pt idx="4">
                  <c:v>449974</c:v>
                </c:pt>
              </c:numCache>
            </c:numRef>
          </c:val>
        </c:ser>
        <c:ser>
          <c:idx val="1"/>
          <c:order val="1"/>
          <c:tx>
            <c:strRef>
              <c:f>Лист8!$E$1</c:f>
              <c:strCache>
                <c:ptCount val="1"/>
                <c:pt idx="0">
                  <c:v>Программные мероприятия</c:v>
                </c:pt>
              </c:strCache>
            </c:strRef>
          </c:tx>
          <c:dLbls>
            <c:dLbl>
              <c:idx val="0"/>
              <c:layout>
                <c:manualLayout>
                  <c:x val="-3.6137933416217745E-2"/>
                  <c:y val="-0.16086604467393339"/>
                </c:manualLayout>
              </c:layout>
              <c:tx>
                <c:rich>
                  <a:bodyPr/>
                  <a:lstStyle/>
                  <a:p>
                    <a:r>
                      <a:rPr lang="en-US" sz="1400"/>
                      <a:t>5</a:t>
                    </a:r>
                    <a:r>
                      <a:rPr lang="en-US"/>
                      <a:t>3673</a:t>
                    </a:r>
                    <a:endParaRPr lang="ru-RU"/>
                  </a:p>
                  <a:p>
                    <a:r>
                      <a:rPr lang="ru-RU"/>
                      <a:t>24%</a:t>
                    </a:r>
                  </a:p>
                </c:rich>
              </c:tx>
              <c:showVal val="1"/>
            </c:dLbl>
            <c:dLbl>
              <c:idx val="1"/>
              <c:layout>
                <c:manualLayout>
                  <c:x val="-3.0701754385964921E-2"/>
                  <c:y val="-0.13168909596879902"/>
                </c:manualLayout>
              </c:layout>
              <c:tx>
                <c:rich>
                  <a:bodyPr/>
                  <a:lstStyle/>
                  <a:p>
                    <a:r>
                      <a:rPr lang="en-US" sz="1400"/>
                      <a:t>4</a:t>
                    </a:r>
                    <a:r>
                      <a:rPr lang="en-US"/>
                      <a:t>4188</a:t>
                    </a:r>
                    <a:endParaRPr lang="ru-RU"/>
                  </a:p>
                  <a:p>
                    <a:r>
                      <a:rPr lang="ru-RU"/>
                      <a:t>17%</a:t>
                    </a:r>
                    <a:endParaRPr lang="en-US"/>
                  </a:p>
                </c:rich>
              </c:tx>
              <c:showVal val="1"/>
            </c:dLbl>
            <c:dLbl>
              <c:idx val="2"/>
              <c:layout>
                <c:manualLayout>
                  <c:x val="5.8479532163742704E-3"/>
                  <c:y val="-0.16836199685282394"/>
                </c:manualLayout>
              </c:layout>
              <c:tx>
                <c:rich>
                  <a:bodyPr/>
                  <a:lstStyle/>
                  <a:p>
                    <a:r>
                      <a:rPr lang="en-US" sz="1400"/>
                      <a:t>9</a:t>
                    </a:r>
                    <a:r>
                      <a:rPr lang="en-US"/>
                      <a:t>1020</a:t>
                    </a:r>
                    <a:endParaRPr lang="ru-RU"/>
                  </a:p>
                  <a:p>
                    <a:r>
                      <a:rPr lang="ru-RU"/>
                      <a:t>27%</a:t>
                    </a:r>
                    <a:endParaRPr lang="en-US"/>
                  </a:p>
                </c:rich>
              </c:tx>
              <c:showVal val="1"/>
            </c:dLbl>
            <c:dLbl>
              <c:idx val="3"/>
              <c:layout>
                <c:manualLayout>
                  <c:x val="2.3391812865497144E-2"/>
                  <c:y val="-0.1066292646734551"/>
                </c:manualLayout>
              </c:layout>
              <c:tx>
                <c:rich>
                  <a:bodyPr/>
                  <a:lstStyle/>
                  <a:p>
                    <a:r>
                      <a:rPr lang="ru-RU" sz="1400"/>
                      <a:t>2</a:t>
                    </a:r>
                    <a:r>
                      <a:rPr lang="ru-RU"/>
                      <a:t>3 450</a:t>
                    </a:r>
                  </a:p>
                  <a:p>
                    <a:r>
                      <a:rPr lang="ru-RU"/>
                      <a:t>14%</a:t>
                    </a:r>
                    <a:endParaRPr lang="en-US"/>
                  </a:p>
                </c:rich>
              </c:tx>
              <c:showVal val="1"/>
            </c:dLbl>
            <c:dLbl>
              <c:idx val="4"/>
              <c:layout>
                <c:manualLayout>
                  <c:x val="2.0467836257309954E-2"/>
                  <c:y val="-9.2599098269053173E-2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31278</a:t>
                    </a:r>
                    <a:endParaRPr lang="ru-RU" dirty="0" smtClean="0"/>
                  </a:p>
                  <a:p>
                    <a:r>
                      <a:rPr lang="ru-RU" dirty="0" smtClean="0"/>
                      <a:t>6%</a:t>
                    </a:r>
                    <a:endParaRPr lang="en-US" dirty="0"/>
                  </a:p>
                </c:rich>
              </c:tx>
              <c:showVal val="1"/>
            </c:dLbl>
            <c:txPr>
              <a:bodyPr/>
              <a:lstStyle/>
              <a:p>
                <a:pPr>
                  <a:defRPr sz="1400"/>
                </a:pPr>
                <a:endParaRPr lang="ru-RU"/>
              </a:p>
            </c:txPr>
            <c:showVal val="1"/>
          </c:dLbls>
          <c:cat>
            <c:numRef>
              <c:f>Лист8!$C$1:$C$5</c:f>
              <c:numCache>
                <c:formatCode>General</c:formatCode>
                <c:ptCount val="5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</c:numCache>
            </c:numRef>
          </c:cat>
          <c:val>
            <c:numRef>
              <c:f>Лист8!$B$1:$B$5</c:f>
              <c:numCache>
                <c:formatCode>General</c:formatCode>
                <c:ptCount val="5"/>
                <c:pt idx="0">
                  <c:v>53673</c:v>
                </c:pt>
                <c:pt idx="1">
                  <c:v>44188</c:v>
                </c:pt>
                <c:pt idx="2">
                  <c:v>91020</c:v>
                </c:pt>
                <c:pt idx="3">
                  <c:v>35984</c:v>
                </c:pt>
                <c:pt idx="4">
                  <c:v>31278</c:v>
                </c:pt>
              </c:numCache>
            </c:numRef>
          </c:val>
        </c:ser>
        <c:gapDepth val="149"/>
        <c:shape val="box"/>
        <c:axId val="89834624"/>
        <c:axId val="89836160"/>
        <c:axId val="0"/>
      </c:bar3DChart>
      <c:catAx>
        <c:axId val="89834624"/>
        <c:scaling>
          <c:orientation val="minMax"/>
        </c:scaling>
        <c:axPos val="b"/>
        <c:numFmt formatCode="General" sourceLinked="1"/>
        <c:tickLblPos val="nextTo"/>
        <c:txPr>
          <a:bodyPr/>
          <a:lstStyle/>
          <a:p>
            <a:pPr>
              <a:defRPr sz="1400"/>
            </a:pPr>
            <a:endParaRPr lang="ru-RU"/>
          </a:p>
        </c:txPr>
        <c:crossAx val="89836160"/>
        <c:crosses val="autoZero"/>
        <c:auto val="1"/>
        <c:lblAlgn val="ctr"/>
        <c:lblOffset val="100"/>
      </c:catAx>
      <c:valAx>
        <c:axId val="89836160"/>
        <c:scaling>
          <c:orientation val="minMax"/>
        </c:scaling>
        <c:delete val="1"/>
        <c:axPos val="l"/>
        <c:numFmt formatCode="0%" sourceLinked="1"/>
        <c:tickLblPos val="none"/>
        <c:crossAx val="89834624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75265617619393865"/>
          <c:y val="0.11017632186843559"/>
          <c:w val="0.24525723017017487"/>
          <c:h val="0.78713769585133353"/>
        </c:manualLayout>
      </c:layout>
      <c:txPr>
        <a:bodyPr/>
        <a:lstStyle/>
        <a:p>
          <a:pPr>
            <a:defRPr sz="1600"/>
          </a:pPr>
          <a:endParaRPr lang="ru-RU"/>
        </a:p>
      </c:txPr>
    </c:legend>
    <c:plotVisOnly val="1"/>
  </c:chart>
  <c:externalData r:id="rId1"/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847E58A-A186-49AC-BDC1-D79731CE0D1E}" type="doc">
      <dgm:prSet loTypeId="urn:microsoft.com/office/officeart/2005/8/layout/list1" loCatId="list" qsTypeId="urn:microsoft.com/office/officeart/2005/8/quickstyle/simple5" qsCatId="simple" csTypeId="urn:microsoft.com/office/officeart/2005/8/colors/colorful5" csCatId="colorful" phldr="1"/>
      <dgm:spPr/>
      <dgm:t>
        <a:bodyPr/>
        <a:lstStyle/>
        <a:p>
          <a:endParaRPr lang="ru-RU"/>
        </a:p>
      </dgm:t>
    </dgm:pt>
    <dgm:pt modelId="{EE59BE04-5FC5-448A-BA90-FC6F2CC4F49F}">
      <dgm:prSet phldrT="[Текст]"/>
      <dgm:spPr/>
      <dgm:t>
        <a:bodyPr/>
        <a:lstStyle/>
        <a:p>
          <a:r>
            <a:rPr lang="ru-RU" dirty="0" err="1" smtClean="0">
              <a:latin typeface="Times New Roman" pitchFamily="18" charset="0"/>
              <a:cs typeface="Times New Roman" pitchFamily="18" charset="0"/>
            </a:rPr>
            <a:t>Профицит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бюджета города Белокуриха составил                       5 862,1 тыс. руб.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4F716E0D-4C4D-45C8-8544-A53C53B688E5}" type="sibTrans" cxnId="{1587B252-0D76-4982-9020-D564895CA8FE}">
      <dgm:prSet/>
      <dgm:spPr/>
      <dgm:t>
        <a:bodyPr/>
        <a:lstStyle/>
        <a:p>
          <a:endParaRPr lang="ru-RU"/>
        </a:p>
      </dgm:t>
    </dgm:pt>
    <dgm:pt modelId="{0D8848F3-7DB5-46D0-A82A-58AF70A68F5F}" type="parTrans" cxnId="{1587B252-0D76-4982-9020-D564895CA8FE}">
      <dgm:prSet/>
      <dgm:spPr/>
      <dgm:t>
        <a:bodyPr/>
        <a:lstStyle/>
        <a:p>
          <a:endParaRPr lang="ru-RU"/>
        </a:p>
      </dgm:t>
    </dgm:pt>
    <dgm:pt modelId="{ED0304D2-46FD-4FF5-9735-F34E3D7476D6}">
      <dgm:prSet phldrT="[Текст]"/>
      <dgm:spPr/>
      <dgm:t>
        <a:bodyPr/>
        <a:lstStyle/>
        <a:p>
          <a:pPr algn="ctr"/>
          <a:r>
            <a:rPr lang="ru-RU" dirty="0" err="1" smtClean="0"/>
            <a:t>Профицит</a:t>
          </a:r>
          <a:r>
            <a:rPr lang="ru-RU" dirty="0" smtClean="0"/>
            <a:t> бюджета</a:t>
          </a:r>
          <a:endParaRPr lang="ru-RU" dirty="0"/>
        </a:p>
      </dgm:t>
    </dgm:pt>
    <dgm:pt modelId="{CC1DD430-53B2-4036-B2F9-8AAFA72E40DF}" type="sibTrans" cxnId="{FA7DF8C9-02E4-4C1B-9FDA-C2A3C4FB718C}">
      <dgm:prSet/>
      <dgm:spPr/>
      <dgm:t>
        <a:bodyPr/>
        <a:lstStyle/>
        <a:p>
          <a:endParaRPr lang="ru-RU"/>
        </a:p>
      </dgm:t>
    </dgm:pt>
    <dgm:pt modelId="{ECF150AB-19F6-4F18-98C2-1D4C7D6E6DDD}" type="parTrans" cxnId="{FA7DF8C9-02E4-4C1B-9FDA-C2A3C4FB718C}">
      <dgm:prSet/>
      <dgm:spPr/>
      <dgm:t>
        <a:bodyPr/>
        <a:lstStyle/>
        <a:p>
          <a:endParaRPr lang="ru-RU"/>
        </a:p>
      </dgm:t>
    </dgm:pt>
    <dgm:pt modelId="{C054C306-17D7-4378-9DF2-EDEE254B89DF}">
      <dgm:prSet phldrT="[Текст]"/>
      <dgm:spPr/>
      <dgm:t>
        <a:bodyPr/>
        <a:lstStyle/>
        <a:p>
          <a:pPr algn="l"/>
          <a:r>
            <a:rPr lang="ru-RU" dirty="0" smtClean="0">
              <a:latin typeface="Times New Roman" pitchFamily="18" charset="0"/>
              <a:cs typeface="Times New Roman" pitchFamily="18" charset="0"/>
            </a:rPr>
            <a:t>Средства краевого бюджета 298 560,7тыс. руб.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9574A3C1-B33F-4857-BDC1-F1F238D3411B}" type="sibTrans" cxnId="{3418A011-C58D-402C-8F55-7AD3E073262A}">
      <dgm:prSet/>
      <dgm:spPr/>
      <dgm:t>
        <a:bodyPr/>
        <a:lstStyle/>
        <a:p>
          <a:endParaRPr lang="ru-RU"/>
        </a:p>
      </dgm:t>
    </dgm:pt>
    <dgm:pt modelId="{77B848EF-F052-4D45-B562-990D4C4A9D46}" type="parTrans" cxnId="{3418A011-C58D-402C-8F55-7AD3E073262A}">
      <dgm:prSet/>
      <dgm:spPr/>
      <dgm:t>
        <a:bodyPr/>
        <a:lstStyle/>
        <a:p>
          <a:endParaRPr lang="ru-RU"/>
        </a:p>
      </dgm:t>
    </dgm:pt>
    <dgm:pt modelId="{198F3F31-130D-4349-9DF2-4C247A1B6AC5}">
      <dgm:prSet phldrT="[Текст]"/>
      <dgm:spPr/>
      <dgm:t>
        <a:bodyPr/>
        <a:lstStyle/>
        <a:p>
          <a:pPr algn="l"/>
          <a:r>
            <a:rPr lang="ru-RU" dirty="0" smtClean="0">
              <a:latin typeface="Times New Roman" pitchFamily="18" charset="0"/>
              <a:cs typeface="Times New Roman" pitchFamily="18" charset="0"/>
            </a:rPr>
            <a:t>Расходы за счет средств местного бюджета 182 691,6 тыс. руб.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88223275-9917-4B44-B603-6FEDA7A3AB81}" type="sibTrans" cxnId="{EB9E16CF-A632-4BFD-A401-004B21B9FEF4}">
      <dgm:prSet/>
      <dgm:spPr/>
      <dgm:t>
        <a:bodyPr/>
        <a:lstStyle/>
        <a:p>
          <a:endParaRPr lang="ru-RU"/>
        </a:p>
      </dgm:t>
    </dgm:pt>
    <dgm:pt modelId="{7468B198-E581-43DF-9F54-2B5F04588A90}" type="parTrans" cxnId="{EB9E16CF-A632-4BFD-A401-004B21B9FEF4}">
      <dgm:prSet/>
      <dgm:spPr/>
      <dgm:t>
        <a:bodyPr/>
        <a:lstStyle/>
        <a:p>
          <a:endParaRPr lang="ru-RU"/>
        </a:p>
      </dgm:t>
    </dgm:pt>
    <dgm:pt modelId="{C807356C-3F4D-4122-A816-B6A044C4C483}">
      <dgm:prSet phldrT="[Текст]"/>
      <dgm:spPr/>
      <dgm:t>
        <a:bodyPr/>
        <a:lstStyle/>
        <a:p>
          <a:pPr algn="ctr"/>
          <a:r>
            <a:rPr lang="ru-RU" dirty="0" smtClean="0"/>
            <a:t>Расходы бюджета</a:t>
          </a:r>
          <a:endParaRPr lang="ru-RU" dirty="0"/>
        </a:p>
      </dgm:t>
    </dgm:pt>
    <dgm:pt modelId="{E6001992-DAFC-4CDF-8E52-6BC7B0A12706}" type="sibTrans" cxnId="{D4B7DB0B-2B6F-4B86-B1ED-06CEC576E746}">
      <dgm:prSet/>
      <dgm:spPr/>
      <dgm:t>
        <a:bodyPr/>
        <a:lstStyle/>
        <a:p>
          <a:endParaRPr lang="ru-RU"/>
        </a:p>
      </dgm:t>
    </dgm:pt>
    <dgm:pt modelId="{B1D30605-9F4E-4C4C-A185-A7B7963F1817}" type="parTrans" cxnId="{D4B7DB0B-2B6F-4B86-B1ED-06CEC576E746}">
      <dgm:prSet/>
      <dgm:spPr/>
      <dgm:t>
        <a:bodyPr/>
        <a:lstStyle/>
        <a:p>
          <a:endParaRPr lang="ru-RU"/>
        </a:p>
      </dgm:t>
    </dgm:pt>
    <dgm:pt modelId="{AC7F45CE-513E-43F0-B44F-ECDC5DB4D604}">
      <dgm:prSet phldrT="[Текст]"/>
      <dgm:spPr/>
      <dgm:t>
        <a:bodyPr/>
        <a:lstStyle/>
        <a:p>
          <a:r>
            <a:rPr lang="ru-RU" dirty="0" smtClean="0">
              <a:latin typeface="Times New Roman" pitchFamily="18" charset="0"/>
              <a:cs typeface="Times New Roman" pitchFamily="18" charset="0"/>
            </a:rPr>
            <a:t>Собственные доходы 188 218,9 тыс. руб. в том числе: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85152910-DDE1-4D00-8A04-C3192F15390E}" type="sibTrans" cxnId="{F2B8E3BA-487C-4F44-94A4-D52131047AEC}">
      <dgm:prSet/>
      <dgm:spPr/>
      <dgm:t>
        <a:bodyPr/>
        <a:lstStyle/>
        <a:p>
          <a:endParaRPr lang="ru-RU"/>
        </a:p>
      </dgm:t>
    </dgm:pt>
    <dgm:pt modelId="{8F81EBC1-B336-475C-B0AA-59A0949C1FDF}" type="parTrans" cxnId="{F2B8E3BA-487C-4F44-94A4-D52131047AEC}">
      <dgm:prSet/>
      <dgm:spPr/>
      <dgm:t>
        <a:bodyPr/>
        <a:lstStyle/>
        <a:p>
          <a:endParaRPr lang="ru-RU"/>
        </a:p>
      </dgm:t>
    </dgm:pt>
    <dgm:pt modelId="{5A4B7CF9-DB47-4F5F-8518-1F34DCC08D2C}">
      <dgm:prSet phldrT="[Текст]" custT="1"/>
      <dgm:spPr/>
      <dgm:t>
        <a:bodyPr/>
        <a:lstStyle/>
        <a:p>
          <a:pPr algn="ctr"/>
          <a:r>
            <a:rPr lang="ru-RU" sz="2400" dirty="0" smtClean="0">
              <a:latin typeface="Times New Roman" pitchFamily="18" charset="0"/>
              <a:cs typeface="Times New Roman" pitchFamily="18" charset="0"/>
            </a:rPr>
            <a:t>Доходы бюджета</a:t>
          </a:r>
          <a:endParaRPr lang="ru-RU" sz="2400" dirty="0">
            <a:latin typeface="Times New Roman" pitchFamily="18" charset="0"/>
            <a:cs typeface="Times New Roman" pitchFamily="18" charset="0"/>
          </a:endParaRPr>
        </a:p>
      </dgm:t>
    </dgm:pt>
    <dgm:pt modelId="{E65428B9-4DDB-4027-B7E6-4DE13C5F0ACE}" type="sibTrans" cxnId="{2DE0C310-28E8-42CB-91C4-91F39B1F43A5}">
      <dgm:prSet/>
      <dgm:spPr/>
      <dgm:t>
        <a:bodyPr/>
        <a:lstStyle/>
        <a:p>
          <a:endParaRPr lang="ru-RU"/>
        </a:p>
      </dgm:t>
    </dgm:pt>
    <dgm:pt modelId="{61EA2F2C-8A89-4021-8F71-90A0BE5E87A6}" type="parTrans" cxnId="{2DE0C310-28E8-42CB-91C4-91F39B1F43A5}">
      <dgm:prSet/>
      <dgm:spPr/>
      <dgm:t>
        <a:bodyPr/>
        <a:lstStyle/>
        <a:p>
          <a:endParaRPr lang="ru-RU"/>
        </a:p>
      </dgm:t>
    </dgm:pt>
    <dgm:pt modelId="{03D64843-4DE2-4632-8EDD-533FFF834D14}">
      <dgm:prSet phldrT="[Текст]"/>
      <dgm:spPr/>
      <dgm:t>
        <a:bodyPr/>
        <a:lstStyle/>
        <a:p>
          <a:r>
            <a:rPr lang="ru-RU" dirty="0" smtClean="0">
              <a:latin typeface="Times New Roman" pitchFamily="18" charset="0"/>
              <a:cs typeface="Times New Roman" pitchFamily="18" charset="0"/>
            </a:rPr>
            <a:t>Налоговые доходы 154 906,9 тыс. руб.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7B740D55-46F8-48B5-B771-1AC226054586}" type="parTrans" cxnId="{58C7550B-4C1F-4DD8-A9D8-E1F498816283}">
      <dgm:prSet/>
      <dgm:spPr/>
      <dgm:t>
        <a:bodyPr/>
        <a:lstStyle/>
        <a:p>
          <a:endParaRPr lang="ru-RU"/>
        </a:p>
      </dgm:t>
    </dgm:pt>
    <dgm:pt modelId="{8ED206D3-35C9-442E-AACA-41A68DD1ED81}" type="sibTrans" cxnId="{58C7550B-4C1F-4DD8-A9D8-E1F498816283}">
      <dgm:prSet/>
      <dgm:spPr/>
      <dgm:t>
        <a:bodyPr/>
        <a:lstStyle/>
        <a:p>
          <a:endParaRPr lang="ru-RU"/>
        </a:p>
      </dgm:t>
    </dgm:pt>
    <dgm:pt modelId="{77C51028-3D55-47D8-A7C6-B8E52DE4BF07}">
      <dgm:prSet phldrT="[Текст]"/>
      <dgm:spPr/>
      <dgm:t>
        <a:bodyPr/>
        <a:lstStyle/>
        <a:p>
          <a:r>
            <a:rPr lang="ru-RU" dirty="0" smtClean="0">
              <a:latin typeface="Times New Roman" pitchFamily="18" charset="0"/>
              <a:cs typeface="Times New Roman" pitchFamily="18" charset="0"/>
            </a:rPr>
            <a:t>Неналоговые доходы  33 312,0 тыс. руб.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5181C90B-E666-40E6-AD07-6846CB814123}" type="parTrans" cxnId="{503625CF-DC04-4DAE-9144-DC8F3D5081F0}">
      <dgm:prSet/>
      <dgm:spPr/>
      <dgm:t>
        <a:bodyPr/>
        <a:lstStyle/>
        <a:p>
          <a:endParaRPr lang="ru-RU"/>
        </a:p>
      </dgm:t>
    </dgm:pt>
    <dgm:pt modelId="{958C1BE4-0E18-469C-A22B-1B92A565A5C9}" type="sibTrans" cxnId="{503625CF-DC04-4DAE-9144-DC8F3D5081F0}">
      <dgm:prSet/>
      <dgm:spPr/>
      <dgm:t>
        <a:bodyPr/>
        <a:lstStyle/>
        <a:p>
          <a:endParaRPr lang="ru-RU"/>
        </a:p>
      </dgm:t>
    </dgm:pt>
    <dgm:pt modelId="{BBC749E4-7B3C-43EE-B02F-EFB26DA4298A}">
      <dgm:prSet phldrT="[Текст]"/>
      <dgm:spPr/>
      <dgm:t>
        <a:bodyPr/>
        <a:lstStyle/>
        <a:p>
          <a:r>
            <a:rPr lang="ru-RU" dirty="0" smtClean="0">
              <a:latin typeface="Times New Roman" pitchFamily="18" charset="0"/>
              <a:cs typeface="Times New Roman" pitchFamily="18" charset="0"/>
            </a:rPr>
            <a:t>Средства краевого бюджета 299 079, 7 тыс. руб.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1FF29BF1-1AB3-438A-82D6-64A131109D64}" type="parTrans" cxnId="{EEE2B6B4-FA41-4BFD-AACC-BCAA5A3F6B1C}">
      <dgm:prSet/>
      <dgm:spPr/>
      <dgm:t>
        <a:bodyPr/>
        <a:lstStyle/>
        <a:p>
          <a:endParaRPr lang="ru-RU"/>
        </a:p>
      </dgm:t>
    </dgm:pt>
    <dgm:pt modelId="{A22A5377-1A76-4776-9F3A-7346ACC14301}" type="sibTrans" cxnId="{EEE2B6B4-FA41-4BFD-AACC-BCAA5A3F6B1C}">
      <dgm:prSet/>
      <dgm:spPr/>
      <dgm:t>
        <a:bodyPr/>
        <a:lstStyle/>
        <a:p>
          <a:endParaRPr lang="ru-RU"/>
        </a:p>
      </dgm:t>
    </dgm:pt>
    <dgm:pt modelId="{700FEDD4-4CBB-456A-9D63-AAF1E283E475}" type="pres">
      <dgm:prSet presAssocID="{0847E58A-A186-49AC-BDC1-D79731CE0D1E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A22B881C-E80C-47FB-9FFB-693F414E6A5D}" type="pres">
      <dgm:prSet presAssocID="{5A4B7CF9-DB47-4F5F-8518-1F34DCC08D2C}" presName="parentLin" presStyleCnt="0"/>
      <dgm:spPr/>
    </dgm:pt>
    <dgm:pt modelId="{E98CFEC3-8A73-4A7A-85C8-924DDBE0A83E}" type="pres">
      <dgm:prSet presAssocID="{5A4B7CF9-DB47-4F5F-8518-1F34DCC08D2C}" presName="parentLeftMargin" presStyleLbl="node1" presStyleIdx="0" presStyleCnt="3"/>
      <dgm:spPr/>
      <dgm:t>
        <a:bodyPr/>
        <a:lstStyle/>
        <a:p>
          <a:endParaRPr lang="ru-RU"/>
        </a:p>
      </dgm:t>
    </dgm:pt>
    <dgm:pt modelId="{3203D3AA-1582-429A-ADE6-19917ABFDA83}" type="pres">
      <dgm:prSet presAssocID="{5A4B7CF9-DB47-4F5F-8518-1F34DCC08D2C}" presName="parentText" presStyleLbl="node1" presStyleIdx="0" presStyleCnt="3" custAng="0" custScaleX="128112" custLinFactNeighborX="3668" custLinFactNeighborY="20801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3E9D07C-3DD3-45EE-A176-CDBFBD099F6D}" type="pres">
      <dgm:prSet presAssocID="{5A4B7CF9-DB47-4F5F-8518-1F34DCC08D2C}" presName="negativeSpace" presStyleCnt="0"/>
      <dgm:spPr/>
    </dgm:pt>
    <dgm:pt modelId="{FB629D46-9CA8-45B8-9A7F-3E0829CDEADD}" type="pres">
      <dgm:prSet presAssocID="{5A4B7CF9-DB47-4F5F-8518-1F34DCC08D2C}" presName="childText" presStyleLbl="conFgAcc1" presStyleIdx="0" presStyleCnt="3" custLinFactNeighborY="5013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0CDD83B-2E8D-4BD1-BA02-4D27FD202D5B}" type="pres">
      <dgm:prSet presAssocID="{E65428B9-4DDB-4027-B7E6-4DE13C5F0ACE}" presName="spaceBetweenRectangles" presStyleCnt="0"/>
      <dgm:spPr/>
    </dgm:pt>
    <dgm:pt modelId="{00015715-18BB-451C-8EBC-2C80D17990F0}" type="pres">
      <dgm:prSet presAssocID="{C807356C-3F4D-4122-A816-B6A044C4C483}" presName="parentLin" presStyleCnt="0"/>
      <dgm:spPr/>
    </dgm:pt>
    <dgm:pt modelId="{61D1ABB0-BACD-4DCB-B490-5ACBC8A80A4C}" type="pres">
      <dgm:prSet presAssocID="{C807356C-3F4D-4122-A816-B6A044C4C483}" presName="parentLeftMargin" presStyleLbl="node1" presStyleIdx="0" presStyleCnt="3"/>
      <dgm:spPr/>
      <dgm:t>
        <a:bodyPr/>
        <a:lstStyle/>
        <a:p>
          <a:endParaRPr lang="ru-RU"/>
        </a:p>
      </dgm:t>
    </dgm:pt>
    <dgm:pt modelId="{B8454F13-04AA-4A7F-8701-006043F2C225}" type="pres">
      <dgm:prSet presAssocID="{C807356C-3F4D-4122-A816-B6A044C4C483}" presName="parentText" presStyleLbl="node1" presStyleIdx="1" presStyleCnt="3" custScaleX="128411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6121343-A9F8-4D29-A506-09F2EAFB9043}" type="pres">
      <dgm:prSet presAssocID="{C807356C-3F4D-4122-A816-B6A044C4C483}" presName="negativeSpace" presStyleCnt="0"/>
      <dgm:spPr/>
    </dgm:pt>
    <dgm:pt modelId="{0DC54EE6-42FE-4034-ADC0-A3894EDC8F2E}" type="pres">
      <dgm:prSet presAssocID="{C807356C-3F4D-4122-A816-B6A044C4C483}" presName="childText" presStyleLbl="conFgAcc1" presStyleIdx="1" presStyleCnt="3" custScaleX="9134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738D485-033E-4E9B-A87E-58F196CED86E}" type="pres">
      <dgm:prSet presAssocID="{E6001992-DAFC-4CDF-8E52-6BC7B0A12706}" presName="spaceBetweenRectangles" presStyleCnt="0"/>
      <dgm:spPr/>
    </dgm:pt>
    <dgm:pt modelId="{746CCEE0-F6D2-4CDA-80E2-B45A034001C1}" type="pres">
      <dgm:prSet presAssocID="{ED0304D2-46FD-4FF5-9735-F34E3D7476D6}" presName="parentLin" presStyleCnt="0"/>
      <dgm:spPr/>
    </dgm:pt>
    <dgm:pt modelId="{6C8070DC-E6E1-4BA8-AF48-6814B6051F49}" type="pres">
      <dgm:prSet presAssocID="{ED0304D2-46FD-4FF5-9735-F34E3D7476D6}" presName="parentLeftMargin" presStyleLbl="node1" presStyleIdx="1" presStyleCnt="3"/>
      <dgm:spPr/>
      <dgm:t>
        <a:bodyPr/>
        <a:lstStyle/>
        <a:p>
          <a:endParaRPr lang="ru-RU"/>
        </a:p>
      </dgm:t>
    </dgm:pt>
    <dgm:pt modelId="{2C246166-7F70-4330-A0C3-B54FF9D65D37}" type="pres">
      <dgm:prSet presAssocID="{ED0304D2-46FD-4FF5-9735-F34E3D7476D6}" presName="parentText" presStyleLbl="node1" presStyleIdx="2" presStyleCnt="3" custScaleX="125917" custLinFactNeighborX="29025" custLinFactNeighborY="-407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47E8210-B82E-4471-9AC9-696FAD702BFA}" type="pres">
      <dgm:prSet presAssocID="{ED0304D2-46FD-4FF5-9735-F34E3D7476D6}" presName="negativeSpace" presStyleCnt="0"/>
      <dgm:spPr/>
    </dgm:pt>
    <dgm:pt modelId="{72D2DA34-57E9-467D-89D3-6C126BEF9132}" type="pres">
      <dgm:prSet presAssocID="{ED0304D2-46FD-4FF5-9735-F34E3D7476D6}" presName="childText" presStyleLbl="conFgAcc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503625CF-DC04-4DAE-9144-DC8F3D5081F0}" srcId="{5A4B7CF9-DB47-4F5F-8518-1F34DCC08D2C}" destId="{77C51028-3D55-47D8-A7C6-B8E52DE4BF07}" srcOrd="2" destOrd="0" parTransId="{5181C90B-E666-40E6-AD07-6846CB814123}" sibTransId="{958C1BE4-0E18-469C-A22B-1B92A565A5C9}"/>
    <dgm:cxn modelId="{C202E89E-43C2-4631-8ADA-BA3A6BAA058C}" type="presOf" srcId="{AC7F45CE-513E-43F0-B44F-ECDC5DB4D604}" destId="{FB629D46-9CA8-45B8-9A7F-3E0829CDEADD}" srcOrd="0" destOrd="0" presId="urn:microsoft.com/office/officeart/2005/8/layout/list1"/>
    <dgm:cxn modelId="{2D141AB4-7DBA-4801-8F12-D10DD7154A18}" type="presOf" srcId="{5A4B7CF9-DB47-4F5F-8518-1F34DCC08D2C}" destId="{3203D3AA-1582-429A-ADE6-19917ABFDA83}" srcOrd="1" destOrd="0" presId="urn:microsoft.com/office/officeart/2005/8/layout/list1"/>
    <dgm:cxn modelId="{F2B8E3BA-487C-4F44-94A4-D52131047AEC}" srcId="{5A4B7CF9-DB47-4F5F-8518-1F34DCC08D2C}" destId="{AC7F45CE-513E-43F0-B44F-ECDC5DB4D604}" srcOrd="0" destOrd="0" parTransId="{8F81EBC1-B336-475C-B0AA-59A0949C1FDF}" sibTransId="{85152910-DDE1-4D00-8A04-C3192F15390E}"/>
    <dgm:cxn modelId="{835FEBA5-0A44-4AC1-AF11-7084D18C3B1D}" type="presOf" srcId="{BBC749E4-7B3C-43EE-B02F-EFB26DA4298A}" destId="{FB629D46-9CA8-45B8-9A7F-3E0829CDEADD}" srcOrd="0" destOrd="3" presId="urn:microsoft.com/office/officeart/2005/8/layout/list1"/>
    <dgm:cxn modelId="{36C7B075-9787-48F0-BF3D-FAED217DBD43}" type="presOf" srcId="{ED0304D2-46FD-4FF5-9735-F34E3D7476D6}" destId="{2C246166-7F70-4330-A0C3-B54FF9D65D37}" srcOrd="1" destOrd="0" presId="urn:microsoft.com/office/officeart/2005/8/layout/list1"/>
    <dgm:cxn modelId="{3418A011-C58D-402C-8F55-7AD3E073262A}" srcId="{C807356C-3F4D-4122-A816-B6A044C4C483}" destId="{C054C306-17D7-4378-9DF2-EDEE254B89DF}" srcOrd="1" destOrd="0" parTransId="{77B848EF-F052-4D45-B562-990D4C4A9D46}" sibTransId="{9574A3C1-B33F-4857-BDC1-F1F238D3411B}"/>
    <dgm:cxn modelId="{3584F9C9-508E-46FA-9052-558B40F695DE}" type="presOf" srcId="{EE59BE04-5FC5-448A-BA90-FC6F2CC4F49F}" destId="{72D2DA34-57E9-467D-89D3-6C126BEF9132}" srcOrd="0" destOrd="0" presId="urn:microsoft.com/office/officeart/2005/8/layout/list1"/>
    <dgm:cxn modelId="{E6AC7EB7-7706-41C0-BDAD-559862FB654C}" type="presOf" srcId="{198F3F31-130D-4349-9DF2-4C247A1B6AC5}" destId="{0DC54EE6-42FE-4034-ADC0-A3894EDC8F2E}" srcOrd="0" destOrd="0" presId="urn:microsoft.com/office/officeart/2005/8/layout/list1"/>
    <dgm:cxn modelId="{EB9E16CF-A632-4BFD-A401-004B21B9FEF4}" srcId="{C807356C-3F4D-4122-A816-B6A044C4C483}" destId="{198F3F31-130D-4349-9DF2-4C247A1B6AC5}" srcOrd="0" destOrd="0" parTransId="{7468B198-E581-43DF-9F54-2B5F04588A90}" sibTransId="{88223275-9917-4B44-B603-6FEDA7A3AB81}"/>
    <dgm:cxn modelId="{4BF210A8-F8E6-4E29-B85B-B602ED5D5CCB}" type="presOf" srcId="{C054C306-17D7-4378-9DF2-EDEE254B89DF}" destId="{0DC54EE6-42FE-4034-ADC0-A3894EDC8F2E}" srcOrd="0" destOrd="1" presId="urn:microsoft.com/office/officeart/2005/8/layout/list1"/>
    <dgm:cxn modelId="{34A3F3DF-A7AA-4F14-9600-3BD872AF920A}" type="presOf" srcId="{C807356C-3F4D-4122-A816-B6A044C4C483}" destId="{61D1ABB0-BACD-4DCB-B490-5ACBC8A80A4C}" srcOrd="0" destOrd="0" presId="urn:microsoft.com/office/officeart/2005/8/layout/list1"/>
    <dgm:cxn modelId="{2A576AAC-9A0C-42B4-A699-5DD2BF815A12}" type="presOf" srcId="{5A4B7CF9-DB47-4F5F-8518-1F34DCC08D2C}" destId="{E98CFEC3-8A73-4A7A-85C8-924DDBE0A83E}" srcOrd="0" destOrd="0" presId="urn:microsoft.com/office/officeart/2005/8/layout/list1"/>
    <dgm:cxn modelId="{58C7550B-4C1F-4DD8-A9D8-E1F498816283}" srcId="{5A4B7CF9-DB47-4F5F-8518-1F34DCC08D2C}" destId="{03D64843-4DE2-4632-8EDD-533FFF834D14}" srcOrd="1" destOrd="0" parTransId="{7B740D55-46F8-48B5-B771-1AC226054586}" sibTransId="{8ED206D3-35C9-442E-AACA-41A68DD1ED81}"/>
    <dgm:cxn modelId="{880BA660-6F07-442F-BD6E-2896464AA66A}" type="presOf" srcId="{77C51028-3D55-47D8-A7C6-B8E52DE4BF07}" destId="{FB629D46-9CA8-45B8-9A7F-3E0829CDEADD}" srcOrd="0" destOrd="2" presId="urn:microsoft.com/office/officeart/2005/8/layout/list1"/>
    <dgm:cxn modelId="{D4B7DB0B-2B6F-4B86-B1ED-06CEC576E746}" srcId="{0847E58A-A186-49AC-BDC1-D79731CE0D1E}" destId="{C807356C-3F4D-4122-A816-B6A044C4C483}" srcOrd="1" destOrd="0" parTransId="{B1D30605-9F4E-4C4C-A185-A7B7963F1817}" sibTransId="{E6001992-DAFC-4CDF-8E52-6BC7B0A12706}"/>
    <dgm:cxn modelId="{DA554A8A-3A9A-4FA9-A6E9-1F357A6059CE}" type="presOf" srcId="{C807356C-3F4D-4122-A816-B6A044C4C483}" destId="{B8454F13-04AA-4A7F-8701-006043F2C225}" srcOrd="1" destOrd="0" presId="urn:microsoft.com/office/officeart/2005/8/layout/list1"/>
    <dgm:cxn modelId="{FA7DF8C9-02E4-4C1B-9FDA-C2A3C4FB718C}" srcId="{0847E58A-A186-49AC-BDC1-D79731CE0D1E}" destId="{ED0304D2-46FD-4FF5-9735-F34E3D7476D6}" srcOrd="2" destOrd="0" parTransId="{ECF150AB-19F6-4F18-98C2-1D4C7D6E6DDD}" sibTransId="{CC1DD430-53B2-4036-B2F9-8AAFA72E40DF}"/>
    <dgm:cxn modelId="{835B75FF-3068-42F0-BD87-95DC34E8842B}" type="presOf" srcId="{03D64843-4DE2-4632-8EDD-533FFF834D14}" destId="{FB629D46-9CA8-45B8-9A7F-3E0829CDEADD}" srcOrd="0" destOrd="1" presId="urn:microsoft.com/office/officeart/2005/8/layout/list1"/>
    <dgm:cxn modelId="{2DE0C310-28E8-42CB-91C4-91F39B1F43A5}" srcId="{0847E58A-A186-49AC-BDC1-D79731CE0D1E}" destId="{5A4B7CF9-DB47-4F5F-8518-1F34DCC08D2C}" srcOrd="0" destOrd="0" parTransId="{61EA2F2C-8A89-4021-8F71-90A0BE5E87A6}" sibTransId="{E65428B9-4DDB-4027-B7E6-4DE13C5F0ACE}"/>
    <dgm:cxn modelId="{D58EBF4A-75D9-4D42-9A06-D38A5584C533}" type="presOf" srcId="{ED0304D2-46FD-4FF5-9735-F34E3D7476D6}" destId="{6C8070DC-E6E1-4BA8-AF48-6814B6051F49}" srcOrd="0" destOrd="0" presId="urn:microsoft.com/office/officeart/2005/8/layout/list1"/>
    <dgm:cxn modelId="{1587B252-0D76-4982-9020-D564895CA8FE}" srcId="{ED0304D2-46FD-4FF5-9735-F34E3D7476D6}" destId="{EE59BE04-5FC5-448A-BA90-FC6F2CC4F49F}" srcOrd="0" destOrd="0" parTransId="{0D8848F3-7DB5-46D0-A82A-58AF70A68F5F}" sibTransId="{4F716E0D-4C4D-45C8-8544-A53C53B688E5}"/>
    <dgm:cxn modelId="{EEE2B6B4-FA41-4BFD-AACC-BCAA5A3F6B1C}" srcId="{5A4B7CF9-DB47-4F5F-8518-1F34DCC08D2C}" destId="{BBC749E4-7B3C-43EE-B02F-EFB26DA4298A}" srcOrd="3" destOrd="0" parTransId="{1FF29BF1-1AB3-438A-82D6-64A131109D64}" sibTransId="{A22A5377-1A76-4776-9F3A-7346ACC14301}"/>
    <dgm:cxn modelId="{D2EEB442-2EE3-418D-A605-F0E8DDE9853E}" type="presOf" srcId="{0847E58A-A186-49AC-BDC1-D79731CE0D1E}" destId="{700FEDD4-4CBB-456A-9D63-AAF1E283E475}" srcOrd="0" destOrd="0" presId="urn:microsoft.com/office/officeart/2005/8/layout/list1"/>
    <dgm:cxn modelId="{98C3E524-8CA3-4D8B-9178-416873336067}" type="presParOf" srcId="{700FEDD4-4CBB-456A-9D63-AAF1E283E475}" destId="{A22B881C-E80C-47FB-9FFB-693F414E6A5D}" srcOrd="0" destOrd="0" presId="urn:microsoft.com/office/officeart/2005/8/layout/list1"/>
    <dgm:cxn modelId="{8468FD6E-B499-4CD4-BB69-939EC465B1D7}" type="presParOf" srcId="{A22B881C-E80C-47FB-9FFB-693F414E6A5D}" destId="{E98CFEC3-8A73-4A7A-85C8-924DDBE0A83E}" srcOrd="0" destOrd="0" presId="urn:microsoft.com/office/officeart/2005/8/layout/list1"/>
    <dgm:cxn modelId="{557EA2AC-BC91-4EFC-8633-1CC5FE325FA4}" type="presParOf" srcId="{A22B881C-E80C-47FB-9FFB-693F414E6A5D}" destId="{3203D3AA-1582-429A-ADE6-19917ABFDA83}" srcOrd="1" destOrd="0" presId="urn:microsoft.com/office/officeart/2005/8/layout/list1"/>
    <dgm:cxn modelId="{67EE0A0C-2866-4C9D-8E28-75B60E7C8B36}" type="presParOf" srcId="{700FEDD4-4CBB-456A-9D63-AAF1E283E475}" destId="{53E9D07C-3DD3-45EE-A176-CDBFBD099F6D}" srcOrd="1" destOrd="0" presId="urn:microsoft.com/office/officeart/2005/8/layout/list1"/>
    <dgm:cxn modelId="{9BCA0314-41ED-4669-BA08-D7D77247A948}" type="presParOf" srcId="{700FEDD4-4CBB-456A-9D63-AAF1E283E475}" destId="{FB629D46-9CA8-45B8-9A7F-3E0829CDEADD}" srcOrd="2" destOrd="0" presId="urn:microsoft.com/office/officeart/2005/8/layout/list1"/>
    <dgm:cxn modelId="{939DF3CF-58CE-40AA-9A55-FA2DF44560F0}" type="presParOf" srcId="{700FEDD4-4CBB-456A-9D63-AAF1E283E475}" destId="{80CDD83B-2E8D-4BD1-BA02-4D27FD202D5B}" srcOrd="3" destOrd="0" presId="urn:microsoft.com/office/officeart/2005/8/layout/list1"/>
    <dgm:cxn modelId="{0FE6F191-591A-4B2C-93C0-82C9A8CC063F}" type="presParOf" srcId="{700FEDD4-4CBB-456A-9D63-AAF1E283E475}" destId="{00015715-18BB-451C-8EBC-2C80D17990F0}" srcOrd="4" destOrd="0" presId="urn:microsoft.com/office/officeart/2005/8/layout/list1"/>
    <dgm:cxn modelId="{BE3F9A37-6C1F-46B6-846D-D92F9716A734}" type="presParOf" srcId="{00015715-18BB-451C-8EBC-2C80D17990F0}" destId="{61D1ABB0-BACD-4DCB-B490-5ACBC8A80A4C}" srcOrd="0" destOrd="0" presId="urn:microsoft.com/office/officeart/2005/8/layout/list1"/>
    <dgm:cxn modelId="{7129BCC8-732D-449D-9D8B-29925F8D6F0F}" type="presParOf" srcId="{00015715-18BB-451C-8EBC-2C80D17990F0}" destId="{B8454F13-04AA-4A7F-8701-006043F2C225}" srcOrd="1" destOrd="0" presId="urn:microsoft.com/office/officeart/2005/8/layout/list1"/>
    <dgm:cxn modelId="{88A03CE2-BE29-4A2E-89C7-8CFC61E42731}" type="presParOf" srcId="{700FEDD4-4CBB-456A-9D63-AAF1E283E475}" destId="{56121343-A9F8-4D29-A506-09F2EAFB9043}" srcOrd="5" destOrd="0" presId="urn:microsoft.com/office/officeart/2005/8/layout/list1"/>
    <dgm:cxn modelId="{2E8AEA4C-48B3-4076-B582-F89F6D2DD88C}" type="presParOf" srcId="{700FEDD4-4CBB-456A-9D63-AAF1E283E475}" destId="{0DC54EE6-42FE-4034-ADC0-A3894EDC8F2E}" srcOrd="6" destOrd="0" presId="urn:microsoft.com/office/officeart/2005/8/layout/list1"/>
    <dgm:cxn modelId="{879DED80-30AD-4321-A284-DCFEEC1BA837}" type="presParOf" srcId="{700FEDD4-4CBB-456A-9D63-AAF1E283E475}" destId="{B738D485-033E-4E9B-A87E-58F196CED86E}" srcOrd="7" destOrd="0" presId="urn:microsoft.com/office/officeart/2005/8/layout/list1"/>
    <dgm:cxn modelId="{D3DB8CFE-C3B9-4A21-B736-B28543C8A55F}" type="presParOf" srcId="{700FEDD4-4CBB-456A-9D63-AAF1E283E475}" destId="{746CCEE0-F6D2-4CDA-80E2-B45A034001C1}" srcOrd="8" destOrd="0" presId="urn:microsoft.com/office/officeart/2005/8/layout/list1"/>
    <dgm:cxn modelId="{F4AE565B-F76E-4E1A-B444-35E36BBB4E42}" type="presParOf" srcId="{746CCEE0-F6D2-4CDA-80E2-B45A034001C1}" destId="{6C8070DC-E6E1-4BA8-AF48-6814B6051F49}" srcOrd="0" destOrd="0" presId="urn:microsoft.com/office/officeart/2005/8/layout/list1"/>
    <dgm:cxn modelId="{9E26113C-F0C1-45F8-A3EF-23D8A2075577}" type="presParOf" srcId="{746CCEE0-F6D2-4CDA-80E2-B45A034001C1}" destId="{2C246166-7F70-4330-A0C3-B54FF9D65D37}" srcOrd="1" destOrd="0" presId="urn:microsoft.com/office/officeart/2005/8/layout/list1"/>
    <dgm:cxn modelId="{C9824708-AFA2-4DC8-B201-917D69051952}" type="presParOf" srcId="{700FEDD4-4CBB-456A-9D63-AAF1E283E475}" destId="{347E8210-B82E-4471-9AC9-696FAD702BFA}" srcOrd="9" destOrd="0" presId="urn:microsoft.com/office/officeart/2005/8/layout/list1"/>
    <dgm:cxn modelId="{C4EACC19-D0B6-438F-B358-669DEB32B949}" type="presParOf" srcId="{700FEDD4-4CBB-456A-9D63-AAF1E283E475}" destId="{72D2DA34-57E9-467D-89D3-6C126BEF9132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847E58A-A186-49AC-BDC1-D79731CE0D1E}" type="doc">
      <dgm:prSet loTypeId="urn:microsoft.com/office/officeart/2005/8/layout/list1" loCatId="list" qsTypeId="urn:microsoft.com/office/officeart/2005/8/quickstyle/simple5" qsCatId="simple" csTypeId="urn:microsoft.com/office/officeart/2005/8/colors/colorful5" csCatId="colorful" phldr="1"/>
      <dgm:spPr/>
      <dgm:t>
        <a:bodyPr/>
        <a:lstStyle/>
        <a:p>
          <a:endParaRPr lang="ru-RU"/>
        </a:p>
      </dgm:t>
    </dgm:pt>
    <dgm:pt modelId="{5A4B7CF9-DB47-4F5F-8518-1F34DCC08D2C}">
      <dgm:prSet phldrT="[Текст]" custT="1"/>
      <dgm:spPr/>
      <dgm:t>
        <a:bodyPr/>
        <a:lstStyle/>
        <a:p>
          <a:pPr algn="ctr"/>
          <a:r>
            <a:rPr lang="ru-RU" sz="2400" dirty="0" smtClean="0">
              <a:latin typeface="Times New Roman" pitchFamily="18" charset="0"/>
              <a:cs typeface="Times New Roman" pitchFamily="18" charset="0"/>
            </a:rPr>
            <a:t>Публичные нормативные обязательства</a:t>
          </a:r>
          <a:endParaRPr lang="ru-RU" sz="2400" dirty="0">
            <a:latin typeface="Times New Roman" pitchFamily="18" charset="0"/>
            <a:cs typeface="Times New Roman" pitchFamily="18" charset="0"/>
          </a:endParaRPr>
        </a:p>
      </dgm:t>
    </dgm:pt>
    <dgm:pt modelId="{61EA2F2C-8A89-4021-8F71-90A0BE5E87A6}" type="parTrans" cxnId="{2DE0C310-28E8-42CB-91C4-91F39B1F43A5}">
      <dgm:prSet/>
      <dgm:spPr/>
      <dgm:t>
        <a:bodyPr/>
        <a:lstStyle/>
        <a:p>
          <a:endParaRPr lang="ru-RU"/>
        </a:p>
      </dgm:t>
    </dgm:pt>
    <dgm:pt modelId="{E65428B9-4DDB-4027-B7E6-4DE13C5F0ACE}" type="sibTrans" cxnId="{2DE0C310-28E8-42CB-91C4-91F39B1F43A5}">
      <dgm:prSet/>
      <dgm:spPr/>
      <dgm:t>
        <a:bodyPr/>
        <a:lstStyle/>
        <a:p>
          <a:endParaRPr lang="ru-RU"/>
        </a:p>
      </dgm:t>
    </dgm:pt>
    <dgm:pt modelId="{AC7F45CE-513E-43F0-B44F-ECDC5DB4D604}">
      <dgm:prSet phldrT="[Текст]"/>
      <dgm:spPr/>
      <dgm:t>
        <a:bodyPr/>
        <a:lstStyle/>
        <a:p>
          <a:r>
            <a:rPr lang="ru-RU" dirty="0" smtClean="0">
              <a:latin typeface="Times New Roman" pitchFamily="18" charset="0"/>
              <a:cs typeface="Times New Roman" pitchFamily="18" charset="0"/>
            </a:rPr>
            <a:t>Доплата к пенсии учителям-пенсионерам 72 тыс. руб.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8F81EBC1-B336-475C-B0AA-59A0949C1FDF}" type="parTrans" cxnId="{F2B8E3BA-487C-4F44-94A4-D52131047AEC}">
      <dgm:prSet/>
      <dgm:spPr/>
      <dgm:t>
        <a:bodyPr/>
        <a:lstStyle/>
        <a:p>
          <a:endParaRPr lang="ru-RU"/>
        </a:p>
      </dgm:t>
    </dgm:pt>
    <dgm:pt modelId="{85152910-DDE1-4D00-8A04-C3192F15390E}" type="sibTrans" cxnId="{F2B8E3BA-487C-4F44-94A4-D52131047AEC}">
      <dgm:prSet/>
      <dgm:spPr/>
      <dgm:t>
        <a:bodyPr/>
        <a:lstStyle/>
        <a:p>
          <a:endParaRPr lang="ru-RU"/>
        </a:p>
      </dgm:t>
    </dgm:pt>
    <dgm:pt modelId="{C807356C-3F4D-4122-A816-B6A044C4C483}">
      <dgm:prSet phldrT="[Текст]" custT="1"/>
      <dgm:spPr/>
      <dgm:t>
        <a:bodyPr/>
        <a:lstStyle/>
        <a:p>
          <a:pPr algn="ctr"/>
          <a:r>
            <a:rPr lang="ru-RU" sz="2400" dirty="0" smtClean="0">
              <a:latin typeface="Times New Roman" pitchFamily="18" charset="0"/>
              <a:cs typeface="Times New Roman" pitchFamily="18" charset="0"/>
            </a:rPr>
            <a:t>Программа муниципальных </a:t>
          </a:r>
        </a:p>
        <a:p>
          <a:pPr algn="ctr"/>
          <a:r>
            <a:rPr lang="ru-RU" sz="2400" dirty="0" smtClean="0">
              <a:latin typeface="Times New Roman" pitchFamily="18" charset="0"/>
              <a:cs typeface="Times New Roman" pitchFamily="18" charset="0"/>
            </a:rPr>
            <a:t>внутренних заимствований</a:t>
          </a:r>
          <a:endParaRPr lang="ru-RU" sz="2400" dirty="0">
            <a:latin typeface="Times New Roman" pitchFamily="18" charset="0"/>
            <a:cs typeface="Times New Roman" pitchFamily="18" charset="0"/>
          </a:endParaRPr>
        </a:p>
      </dgm:t>
    </dgm:pt>
    <dgm:pt modelId="{B1D30605-9F4E-4C4C-A185-A7B7963F1817}" type="parTrans" cxnId="{D4B7DB0B-2B6F-4B86-B1ED-06CEC576E746}">
      <dgm:prSet/>
      <dgm:spPr/>
      <dgm:t>
        <a:bodyPr/>
        <a:lstStyle/>
        <a:p>
          <a:endParaRPr lang="ru-RU"/>
        </a:p>
      </dgm:t>
    </dgm:pt>
    <dgm:pt modelId="{E6001992-DAFC-4CDF-8E52-6BC7B0A12706}" type="sibTrans" cxnId="{D4B7DB0B-2B6F-4B86-B1ED-06CEC576E746}">
      <dgm:prSet/>
      <dgm:spPr/>
      <dgm:t>
        <a:bodyPr/>
        <a:lstStyle/>
        <a:p>
          <a:endParaRPr lang="ru-RU"/>
        </a:p>
      </dgm:t>
    </dgm:pt>
    <dgm:pt modelId="{198F3F31-130D-4349-9DF2-4C247A1B6AC5}">
      <dgm:prSet phldrT="[Текст]"/>
      <dgm:spPr/>
      <dgm:t>
        <a:bodyPr/>
        <a:lstStyle/>
        <a:p>
          <a:r>
            <a:rPr lang="ru-RU" dirty="0" smtClean="0">
              <a:latin typeface="Times New Roman" pitchFamily="18" charset="0"/>
              <a:cs typeface="Times New Roman" pitchFamily="18" charset="0"/>
            </a:rPr>
            <a:t>Объём муниципальных внутренних заимствований       0 тыс. руб.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7468B198-E581-43DF-9F54-2B5F04588A90}" type="parTrans" cxnId="{EB9E16CF-A632-4BFD-A401-004B21B9FEF4}">
      <dgm:prSet/>
      <dgm:spPr/>
      <dgm:t>
        <a:bodyPr/>
        <a:lstStyle/>
        <a:p>
          <a:endParaRPr lang="ru-RU"/>
        </a:p>
      </dgm:t>
    </dgm:pt>
    <dgm:pt modelId="{88223275-9917-4B44-B603-6FEDA7A3AB81}" type="sibTrans" cxnId="{EB9E16CF-A632-4BFD-A401-004B21B9FEF4}">
      <dgm:prSet/>
      <dgm:spPr/>
      <dgm:t>
        <a:bodyPr/>
        <a:lstStyle/>
        <a:p>
          <a:endParaRPr lang="ru-RU"/>
        </a:p>
      </dgm:t>
    </dgm:pt>
    <dgm:pt modelId="{ED0304D2-46FD-4FF5-9735-F34E3D7476D6}">
      <dgm:prSet phldrT="[Текст]" custT="1"/>
      <dgm:spPr/>
      <dgm:t>
        <a:bodyPr/>
        <a:lstStyle/>
        <a:p>
          <a:pPr algn="ctr"/>
          <a:r>
            <a:rPr lang="ru-RU" sz="2400" dirty="0" smtClean="0">
              <a:latin typeface="Times New Roman" pitchFamily="18" charset="0"/>
              <a:cs typeface="Times New Roman" pitchFamily="18" charset="0"/>
            </a:rPr>
            <a:t>Распределение бюджетных инвестиций</a:t>
          </a:r>
          <a:endParaRPr lang="ru-RU" sz="2400" dirty="0">
            <a:latin typeface="Times New Roman" pitchFamily="18" charset="0"/>
            <a:cs typeface="Times New Roman" pitchFamily="18" charset="0"/>
          </a:endParaRPr>
        </a:p>
      </dgm:t>
    </dgm:pt>
    <dgm:pt modelId="{ECF150AB-19F6-4F18-98C2-1D4C7D6E6DDD}" type="parTrans" cxnId="{FA7DF8C9-02E4-4C1B-9FDA-C2A3C4FB718C}">
      <dgm:prSet/>
      <dgm:spPr/>
      <dgm:t>
        <a:bodyPr/>
        <a:lstStyle/>
        <a:p>
          <a:endParaRPr lang="ru-RU"/>
        </a:p>
      </dgm:t>
    </dgm:pt>
    <dgm:pt modelId="{CC1DD430-53B2-4036-B2F9-8AAFA72E40DF}" type="sibTrans" cxnId="{FA7DF8C9-02E4-4C1B-9FDA-C2A3C4FB718C}">
      <dgm:prSet/>
      <dgm:spPr/>
      <dgm:t>
        <a:bodyPr/>
        <a:lstStyle/>
        <a:p>
          <a:endParaRPr lang="ru-RU"/>
        </a:p>
      </dgm:t>
    </dgm:pt>
    <dgm:pt modelId="{EE59BE04-5FC5-448A-BA90-FC6F2CC4F49F}">
      <dgm:prSet phldrT="[Текст]"/>
      <dgm:spPr/>
      <dgm:t>
        <a:bodyPr/>
        <a:lstStyle/>
        <a:p>
          <a:r>
            <a:rPr lang="ru-RU" dirty="0" smtClean="0">
              <a:latin typeface="Times New Roman" pitchFamily="18" charset="0"/>
              <a:cs typeface="Times New Roman" pitchFamily="18" charset="0"/>
            </a:rPr>
            <a:t>Проектно-сметная документация (корректировка генплана) – 69 тыс. руб.</a:t>
          </a:r>
          <a:endParaRPr lang="ru-RU" dirty="0"/>
        </a:p>
      </dgm:t>
    </dgm:pt>
    <dgm:pt modelId="{0D8848F3-7DB5-46D0-A82A-58AF70A68F5F}" type="parTrans" cxnId="{1587B252-0D76-4982-9020-D564895CA8FE}">
      <dgm:prSet/>
      <dgm:spPr/>
      <dgm:t>
        <a:bodyPr/>
        <a:lstStyle/>
        <a:p>
          <a:endParaRPr lang="ru-RU"/>
        </a:p>
      </dgm:t>
    </dgm:pt>
    <dgm:pt modelId="{4F716E0D-4C4D-45C8-8544-A53C53B688E5}" type="sibTrans" cxnId="{1587B252-0D76-4982-9020-D564895CA8FE}">
      <dgm:prSet/>
      <dgm:spPr/>
      <dgm:t>
        <a:bodyPr/>
        <a:lstStyle/>
        <a:p>
          <a:endParaRPr lang="ru-RU"/>
        </a:p>
      </dgm:t>
    </dgm:pt>
    <dgm:pt modelId="{505AA184-46F2-48D5-9BC8-6AA5F664AE2F}">
      <dgm:prSet phldrT="[Текст]"/>
      <dgm:spPr/>
      <dgm:t>
        <a:bodyPr/>
        <a:lstStyle/>
        <a:p>
          <a:r>
            <a:rPr lang="ru-RU" dirty="0" smtClean="0">
              <a:latin typeface="Times New Roman" pitchFamily="18" charset="0"/>
              <a:cs typeface="Times New Roman" pitchFamily="18" charset="0"/>
            </a:rPr>
            <a:t>Доплата к пенсии лицам, замещавшим должности муниципальных служащих      557,4 т. руб.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2A3C07BB-4053-432E-A274-940CDE5C28CE}" type="parTrans" cxnId="{B266C365-CB28-4BC7-A4D0-CE2F07849272}">
      <dgm:prSet/>
      <dgm:spPr/>
      <dgm:t>
        <a:bodyPr/>
        <a:lstStyle/>
        <a:p>
          <a:endParaRPr lang="ru-RU"/>
        </a:p>
      </dgm:t>
    </dgm:pt>
    <dgm:pt modelId="{62D27219-D90B-4DAE-95EB-80063C035355}" type="sibTrans" cxnId="{B266C365-CB28-4BC7-A4D0-CE2F07849272}">
      <dgm:prSet/>
      <dgm:spPr/>
      <dgm:t>
        <a:bodyPr/>
        <a:lstStyle/>
        <a:p>
          <a:endParaRPr lang="ru-RU"/>
        </a:p>
      </dgm:t>
    </dgm:pt>
    <dgm:pt modelId="{C1DCE2F1-7440-4E56-AD4D-9CC04420F30B}">
      <dgm:prSet phldrT="[Текст]"/>
      <dgm:spPr/>
      <dgm:t>
        <a:bodyPr/>
        <a:lstStyle/>
        <a:p>
          <a:r>
            <a:rPr lang="ru-RU" dirty="0" smtClean="0">
              <a:latin typeface="Times New Roman" pitchFamily="18" charset="0"/>
              <a:cs typeface="Times New Roman" pitchFamily="18" charset="0"/>
            </a:rPr>
            <a:t>Строительство газопровода низкого давления - 86,6 тыс. руб.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EC53E5BC-70FE-43D5-B25A-040A740205F5}" type="parTrans" cxnId="{BD1909D1-4668-442E-B78B-276327F8B164}">
      <dgm:prSet/>
      <dgm:spPr/>
      <dgm:t>
        <a:bodyPr/>
        <a:lstStyle/>
        <a:p>
          <a:endParaRPr lang="ru-RU"/>
        </a:p>
      </dgm:t>
    </dgm:pt>
    <dgm:pt modelId="{56375D57-21C1-45B8-83FB-72F1630C64DD}" type="sibTrans" cxnId="{BD1909D1-4668-442E-B78B-276327F8B164}">
      <dgm:prSet/>
      <dgm:spPr/>
      <dgm:t>
        <a:bodyPr/>
        <a:lstStyle/>
        <a:p>
          <a:endParaRPr lang="ru-RU"/>
        </a:p>
      </dgm:t>
    </dgm:pt>
    <dgm:pt modelId="{8A3BFF97-1570-4CDB-B264-FF5764DD5417}">
      <dgm:prSet phldrT="[Текст]"/>
      <dgm:spPr/>
      <dgm:t>
        <a:bodyPr/>
        <a:lstStyle/>
        <a:p>
          <a:r>
            <a:rPr lang="ru-RU" dirty="0" smtClean="0">
              <a:latin typeface="Times New Roman" pitchFamily="18" charset="0"/>
              <a:cs typeface="Times New Roman" pitchFamily="18" charset="0"/>
            </a:rPr>
            <a:t>Строительство водопровода -1 504,8 тыс. руб.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FFE0F7CD-7F0B-4606-8D59-091CE6B2047F}" type="parTrans" cxnId="{CB195BA3-46CF-4D84-A466-D9730744B055}">
      <dgm:prSet/>
      <dgm:spPr/>
      <dgm:t>
        <a:bodyPr/>
        <a:lstStyle/>
        <a:p>
          <a:endParaRPr lang="ru-RU"/>
        </a:p>
      </dgm:t>
    </dgm:pt>
    <dgm:pt modelId="{2BA35C9A-84D9-44B7-BF0C-43FA3280232A}" type="sibTrans" cxnId="{CB195BA3-46CF-4D84-A466-D9730744B055}">
      <dgm:prSet/>
      <dgm:spPr/>
      <dgm:t>
        <a:bodyPr/>
        <a:lstStyle/>
        <a:p>
          <a:endParaRPr lang="ru-RU"/>
        </a:p>
      </dgm:t>
    </dgm:pt>
    <dgm:pt modelId="{781A4E8C-7CA4-41FA-A40B-3126472485BC}">
      <dgm:prSet phldrT="[Текст]"/>
      <dgm:spPr/>
      <dgm:t>
        <a:bodyPr/>
        <a:lstStyle/>
        <a:p>
          <a:r>
            <a:rPr lang="ru-RU" dirty="0" smtClean="0">
              <a:latin typeface="Times New Roman" pitchFamily="18" charset="0"/>
              <a:cs typeface="Times New Roman" pitchFamily="18" charset="0"/>
            </a:rPr>
            <a:t>Объём средств, направляемых на погашение муниципального долга  0 тыс. руб.</a:t>
          </a:r>
          <a:endParaRPr lang="ru-RU" dirty="0"/>
        </a:p>
      </dgm:t>
    </dgm:pt>
    <dgm:pt modelId="{6560CF90-B0C3-41EB-BC93-8292A53C9FED}" type="parTrans" cxnId="{10B5AF6D-E7C7-47F4-9183-95ACA35CF20A}">
      <dgm:prSet/>
      <dgm:spPr/>
      <dgm:t>
        <a:bodyPr/>
        <a:lstStyle/>
        <a:p>
          <a:endParaRPr lang="ru-RU"/>
        </a:p>
      </dgm:t>
    </dgm:pt>
    <dgm:pt modelId="{B70F9D46-78F8-4BE7-B7A1-18958927F9F3}" type="sibTrans" cxnId="{10B5AF6D-E7C7-47F4-9183-95ACA35CF20A}">
      <dgm:prSet/>
      <dgm:spPr/>
      <dgm:t>
        <a:bodyPr/>
        <a:lstStyle/>
        <a:p>
          <a:endParaRPr lang="ru-RU"/>
        </a:p>
      </dgm:t>
    </dgm:pt>
    <dgm:pt modelId="{6E5F881C-8F81-4512-9DE6-A9DB43D0E83B}">
      <dgm:prSet phldrT="[Текст]"/>
      <dgm:spPr/>
      <dgm:t>
        <a:bodyPr/>
        <a:lstStyle/>
        <a:p>
          <a:r>
            <a:rPr lang="ru-RU" dirty="0" smtClean="0">
              <a:latin typeface="Times New Roman" pitchFamily="18" charset="0"/>
              <a:cs typeface="Times New Roman" pitchFamily="18" charset="0"/>
            </a:rPr>
            <a:t>Содержание ребенка в семье опекуна 5 971,3 тыс. руб. 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5048352E-B61D-46DC-BF5B-D1040F2FA4FB}" type="parTrans" cxnId="{9A028EC4-FEBC-4007-ACAC-274EA850DF2D}">
      <dgm:prSet/>
      <dgm:spPr/>
      <dgm:t>
        <a:bodyPr/>
        <a:lstStyle/>
        <a:p>
          <a:endParaRPr lang="ru-RU"/>
        </a:p>
      </dgm:t>
    </dgm:pt>
    <dgm:pt modelId="{10C53BF6-4D81-4A54-9255-C9D212093C0A}" type="sibTrans" cxnId="{9A028EC4-FEBC-4007-ACAC-274EA850DF2D}">
      <dgm:prSet/>
      <dgm:spPr/>
      <dgm:t>
        <a:bodyPr/>
        <a:lstStyle/>
        <a:p>
          <a:endParaRPr lang="ru-RU"/>
        </a:p>
      </dgm:t>
    </dgm:pt>
    <dgm:pt modelId="{3F0FAA9B-7276-472C-85FE-BA5307E39749}">
      <dgm:prSet phldrT="[Текст]"/>
      <dgm:spPr/>
      <dgm:t>
        <a:bodyPr/>
        <a:lstStyle/>
        <a:p>
          <a:r>
            <a:rPr lang="ru-RU" dirty="0" smtClean="0">
              <a:latin typeface="Times New Roman" pitchFamily="18" charset="0"/>
              <a:cs typeface="Times New Roman" pitchFamily="18" charset="0"/>
            </a:rPr>
            <a:t>Финансирование объектов «Белокуриха-2» - 163 303,4 тыс. руб.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DC15F590-B026-4555-93BD-CBFC61BB43DC}" type="parTrans" cxnId="{9DD51122-F6B3-4728-9ABE-15B95867180C}">
      <dgm:prSet/>
      <dgm:spPr/>
      <dgm:t>
        <a:bodyPr/>
        <a:lstStyle/>
        <a:p>
          <a:endParaRPr lang="ru-RU"/>
        </a:p>
      </dgm:t>
    </dgm:pt>
    <dgm:pt modelId="{D7449F0F-67BE-42BB-A147-C52891BF7A4C}" type="sibTrans" cxnId="{9DD51122-F6B3-4728-9ABE-15B95867180C}">
      <dgm:prSet/>
      <dgm:spPr/>
      <dgm:t>
        <a:bodyPr/>
        <a:lstStyle/>
        <a:p>
          <a:endParaRPr lang="ru-RU"/>
        </a:p>
      </dgm:t>
    </dgm:pt>
    <dgm:pt modelId="{C0FC6AF8-3A66-4675-A0BC-D1EFB186E94A}">
      <dgm:prSet phldrT="[Текст]"/>
      <dgm:spPr/>
      <dgm:t>
        <a:bodyPr/>
        <a:lstStyle/>
        <a:p>
          <a:r>
            <a:rPr lang="ru-RU" dirty="0" smtClean="0">
              <a:latin typeface="Times New Roman" pitchFamily="18" charset="0"/>
              <a:cs typeface="Times New Roman" pitchFamily="18" charset="0"/>
            </a:rPr>
            <a:t>Спортивный комплекс ПСД – 7 017,4 тыс. руб.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7FFCD3E2-563D-495E-AC45-FA28433F8D93}" type="parTrans" cxnId="{CD5473B1-8A2D-4E46-AB62-232DA7C17EB4}">
      <dgm:prSet/>
      <dgm:spPr/>
    </dgm:pt>
    <dgm:pt modelId="{995AE5FC-8A6A-4A79-931D-898CCC669525}" type="sibTrans" cxnId="{CD5473B1-8A2D-4E46-AB62-232DA7C17EB4}">
      <dgm:prSet/>
      <dgm:spPr/>
    </dgm:pt>
    <dgm:pt modelId="{700FEDD4-4CBB-456A-9D63-AAF1E283E475}" type="pres">
      <dgm:prSet presAssocID="{0847E58A-A186-49AC-BDC1-D79731CE0D1E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A22B881C-E80C-47FB-9FFB-693F414E6A5D}" type="pres">
      <dgm:prSet presAssocID="{5A4B7CF9-DB47-4F5F-8518-1F34DCC08D2C}" presName="parentLin" presStyleCnt="0"/>
      <dgm:spPr/>
    </dgm:pt>
    <dgm:pt modelId="{E98CFEC3-8A73-4A7A-85C8-924DDBE0A83E}" type="pres">
      <dgm:prSet presAssocID="{5A4B7CF9-DB47-4F5F-8518-1F34DCC08D2C}" presName="parentLeftMargin" presStyleLbl="node1" presStyleIdx="0" presStyleCnt="3"/>
      <dgm:spPr/>
      <dgm:t>
        <a:bodyPr/>
        <a:lstStyle/>
        <a:p>
          <a:endParaRPr lang="ru-RU"/>
        </a:p>
      </dgm:t>
    </dgm:pt>
    <dgm:pt modelId="{3203D3AA-1582-429A-ADE6-19917ABFDA83}" type="pres">
      <dgm:prSet presAssocID="{5A4B7CF9-DB47-4F5F-8518-1F34DCC08D2C}" presName="parentText" presStyleLbl="node1" presStyleIdx="0" presStyleCnt="3" custLinFactX="8750" custLinFactNeighborX="100000" custLinFactNeighborY="8468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3E9D07C-3DD3-45EE-A176-CDBFBD099F6D}" type="pres">
      <dgm:prSet presAssocID="{5A4B7CF9-DB47-4F5F-8518-1F34DCC08D2C}" presName="negativeSpace" presStyleCnt="0"/>
      <dgm:spPr/>
    </dgm:pt>
    <dgm:pt modelId="{FB629D46-9CA8-45B8-9A7F-3E0829CDEADD}" type="pres">
      <dgm:prSet presAssocID="{5A4B7CF9-DB47-4F5F-8518-1F34DCC08D2C}" presName="childText" presStyleLbl="conFgAcc1" presStyleIdx="0" presStyleCnt="3" custScaleY="92414" custLinFactY="942" custLinFactNeighborY="1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0CDD83B-2E8D-4BD1-BA02-4D27FD202D5B}" type="pres">
      <dgm:prSet presAssocID="{E65428B9-4DDB-4027-B7E6-4DE13C5F0ACE}" presName="spaceBetweenRectangles" presStyleCnt="0"/>
      <dgm:spPr/>
    </dgm:pt>
    <dgm:pt modelId="{00015715-18BB-451C-8EBC-2C80D17990F0}" type="pres">
      <dgm:prSet presAssocID="{C807356C-3F4D-4122-A816-B6A044C4C483}" presName="parentLin" presStyleCnt="0"/>
      <dgm:spPr/>
    </dgm:pt>
    <dgm:pt modelId="{61D1ABB0-BACD-4DCB-B490-5ACBC8A80A4C}" type="pres">
      <dgm:prSet presAssocID="{C807356C-3F4D-4122-A816-B6A044C4C483}" presName="parentLeftMargin" presStyleLbl="node1" presStyleIdx="0" presStyleCnt="3"/>
      <dgm:spPr/>
      <dgm:t>
        <a:bodyPr/>
        <a:lstStyle/>
        <a:p>
          <a:endParaRPr lang="ru-RU"/>
        </a:p>
      </dgm:t>
    </dgm:pt>
    <dgm:pt modelId="{B8454F13-04AA-4A7F-8701-006043F2C225}" type="pres">
      <dgm:prSet presAssocID="{C807356C-3F4D-4122-A816-B6A044C4C483}" presName="parentText" presStyleLbl="node1" presStyleIdx="1" presStyleCnt="3" custScaleY="136624" custLinFactX="7963" custLinFactNeighborX="100000" custLinFactNeighborY="-2574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6121343-A9F8-4D29-A506-09F2EAFB9043}" type="pres">
      <dgm:prSet presAssocID="{C807356C-3F4D-4122-A816-B6A044C4C483}" presName="negativeSpace" presStyleCnt="0"/>
      <dgm:spPr/>
    </dgm:pt>
    <dgm:pt modelId="{0DC54EE6-42FE-4034-ADC0-A3894EDC8F2E}" type="pres">
      <dgm:prSet presAssocID="{C807356C-3F4D-4122-A816-B6A044C4C483}" presName="childText" presStyleLbl="conFgAcc1" presStyleIdx="1" presStyleCnt="3" custScaleY="7016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738D485-033E-4E9B-A87E-58F196CED86E}" type="pres">
      <dgm:prSet presAssocID="{E6001992-DAFC-4CDF-8E52-6BC7B0A12706}" presName="spaceBetweenRectangles" presStyleCnt="0"/>
      <dgm:spPr/>
    </dgm:pt>
    <dgm:pt modelId="{746CCEE0-F6D2-4CDA-80E2-B45A034001C1}" type="pres">
      <dgm:prSet presAssocID="{ED0304D2-46FD-4FF5-9735-F34E3D7476D6}" presName="parentLin" presStyleCnt="0"/>
      <dgm:spPr/>
    </dgm:pt>
    <dgm:pt modelId="{6C8070DC-E6E1-4BA8-AF48-6814B6051F49}" type="pres">
      <dgm:prSet presAssocID="{ED0304D2-46FD-4FF5-9735-F34E3D7476D6}" presName="parentLeftMargin" presStyleLbl="node1" presStyleIdx="1" presStyleCnt="3"/>
      <dgm:spPr/>
      <dgm:t>
        <a:bodyPr/>
        <a:lstStyle/>
        <a:p>
          <a:endParaRPr lang="ru-RU"/>
        </a:p>
      </dgm:t>
    </dgm:pt>
    <dgm:pt modelId="{2C246166-7F70-4330-A0C3-B54FF9D65D37}" type="pres">
      <dgm:prSet presAssocID="{ED0304D2-46FD-4FF5-9735-F34E3D7476D6}" presName="parentText" presStyleLbl="node1" presStyleIdx="2" presStyleCnt="3" custLinFactX="9134" custLinFactNeighborX="100000" custLinFactNeighborY="-2038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47E8210-B82E-4471-9AC9-696FAD702BFA}" type="pres">
      <dgm:prSet presAssocID="{ED0304D2-46FD-4FF5-9735-F34E3D7476D6}" presName="negativeSpace" presStyleCnt="0"/>
      <dgm:spPr/>
    </dgm:pt>
    <dgm:pt modelId="{72D2DA34-57E9-467D-89D3-6C126BEF9132}" type="pres">
      <dgm:prSet presAssocID="{ED0304D2-46FD-4FF5-9735-F34E3D7476D6}" presName="childText" presStyleLbl="conFgAcc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46904EE1-B35A-4EC8-8AA0-5B289B81811E}" type="presOf" srcId="{AC7F45CE-513E-43F0-B44F-ECDC5DB4D604}" destId="{FB629D46-9CA8-45B8-9A7F-3E0829CDEADD}" srcOrd="0" destOrd="0" presId="urn:microsoft.com/office/officeart/2005/8/layout/list1"/>
    <dgm:cxn modelId="{265CE758-1109-434B-939F-19BD3A3B3163}" type="presOf" srcId="{5A4B7CF9-DB47-4F5F-8518-1F34DCC08D2C}" destId="{3203D3AA-1582-429A-ADE6-19917ABFDA83}" srcOrd="1" destOrd="0" presId="urn:microsoft.com/office/officeart/2005/8/layout/list1"/>
    <dgm:cxn modelId="{CD5473B1-8A2D-4E46-AB62-232DA7C17EB4}" srcId="{ED0304D2-46FD-4FF5-9735-F34E3D7476D6}" destId="{C0FC6AF8-3A66-4675-A0BC-D1EFB186E94A}" srcOrd="4" destOrd="0" parTransId="{7FFCD3E2-563D-495E-AC45-FA28433F8D93}" sibTransId="{995AE5FC-8A6A-4A79-931D-898CCC669525}"/>
    <dgm:cxn modelId="{F2B8E3BA-487C-4F44-94A4-D52131047AEC}" srcId="{5A4B7CF9-DB47-4F5F-8518-1F34DCC08D2C}" destId="{AC7F45CE-513E-43F0-B44F-ECDC5DB4D604}" srcOrd="0" destOrd="0" parTransId="{8F81EBC1-B336-475C-B0AA-59A0949C1FDF}" sibTransId="{85152910-DDE1-4D00-8A04-C3192F15390E}"/>
    <dgm:cxn modelId="{BD1909D1-4668-442E-B78B-276327F8B164}" srcId="{ED0304D2-46FD-4FF5-9735-F34E3D7476D6}" destId="{C1DCE2F1-7440-4E56-AD4D-9CC04420F30B}" srcOrd="1" destOrd="0" parTransId="{EC53E5BC-70FE-43D5-B25A-040A740205F5}" sibTransId="{56375D57-21C1-45B8-83FB-72F1630C64DD}"/>
    <dgm:cxn modelId="{F7943889-24C9-4425-B2E5-662F1BB3F293}" type="presOf" srcId="{505AA184-46F2-48D5-9BC8-6AA5F664AE2F}" destId="{FB629D46-9CA8-45B8-9A7F-3E0829CDEADD}" srcOrd="0" destOrd="1" presId="urn:microsoft.com/office/officeart/2005/8/layout/list1"/>
    <dgm:cxn modelId="{FA7DF8C9-02E4-4C1B-9FDA-C2A3C4FB718C}" srcId="{0847E58A-A186-49AC-BDC1-D79731CE0D1E}" destId="{ED0304D2-46FD-4FF5-9735-F34E3D7476D6}" srcOrd="2" destOrd="0" parTransId="{ECF150AB-19F6-4F18-98C2-1D4C7D6E6DDD}" sibTransId="{CC1DD430-53B2-4036-B2F9-8AAFA72E40DF}"/>
    <dgm:cxn modelId="{9A028EC4-FEBC-4007-ACAC-274EA850DF2D}" srcId="{5A4B7CF9-DB47-4F5F-8518-1F34DCC08D2C}" destId="{6E5F881C-8F81-4512-9DE6-A9DB43D0E83B}" srcOrd="2" destOrd="0" parTransId="{5048352E-B61D-46DC-BF5B-D1040F2FA4FB}" sibTransId="{10C53BF6-4D81-4A54-9255-C9D212093C0A}"/>
    <dgm:cxn modelId="{133B12B2-EF63-4909-A5D5-13AFF40DE45E}" type="presOf" srcId="{3F0FAA9B-7276-472C-85FE-BA5307E39749}" destId="{72D2DA34-57E9-467D-89D3-6C126BEF9132}" srcOrd="0" destOrd="3" presId="urn:microsoft.com/office/officeart/2005/8/layout/list1"/>
    <dgm:cxn modelId="{1587B252-0D76-4982-9020-D564895CA8FE}" srcId="{ED0304D2-46FD-4FF5-9735-F34E3D7476D6}" destId="{EE59BE04-5FC5-448A-BA90-FC6F2CC4F49F}" srcOrd="0" destOrd="0" parTransId="{0D8848F3-7DB5-46D0-A82A-58AF70A68F5F}" sibTransId="{4F716E0D-4C4D-45C8-8544-A53C53B688E5}"/>
    <dgm:cxn modelId="{3D0E8A22-635F-4476-BEAB-F8C26D395336}" type="presOf" srcId="{781A4E8C-7CA4-41FA-A40B-3126472485BC}" destId="{0DC54EE6-42FE-4034-ADC0-A3894EDC8F2E}" srcOrd="0" destOrd="1" presId="urn:microsoft.com/office/officeart/2005/8/layout/list1"/>
    <dgm:cxn modelId="{68D3BDF8-FEC8-4735-A522-CFB3EB0E7B09}" type="presOf" srcId="{C0FC6AF8-3A66-4675-A0BC-D1EFB186E94A}" destId="{72D2DA34-57E9-467D-89D3-6C126BEF9132}" srcOrd="0" destOrd="4" presId="urn:microsoft.com/office/officeart/2005/8/layout/list1"/>
    <dgm:cxn modelId="{CB195BA3-46CF-4D84-A466-D9730744B055}" srcId="{ED0304D2-46FD-4FF5-9735-F34E3D7476D6}" destId="{8A3BFF97-1570-4CDB-B264-FF5764DD5417}" srcOrd="2" destOrd="0" parTransId="{FFE0F7CD-7F0B-4606-8D59-091CE6B2047F}" sibTransId="{2BA35C9A-84D9-44B7-BF0C-43FA3280232A}"/>
    <dgm:cxn modelId="{511311E6-8E45-4386-882E-A27452F92BA5}" type="presOf" srcId="{C807356C-3F4D-4122-A816-B6A044C4C483}" destId="{B8454F13-04AA-4A7F-8701-006043F2C225}" srcOrd="1" destOrd="0" presId="urn:microsoft.com/office/officeart/2005/8/layout/list1"/>
    <dgm:cxn modelId="{F49CEFBA-BE3A-4BBF-84B6-67DA7E15A4E9}" type="presOf" srcId="{6E5F881C-8F81-4512-9DE6-A9DB43D0E83B}" destId="{FB629D46-9CA8-45B8-9A7F-3E0829CDEADD}" srcOrd="0" destOrd="2" presId="urn:microsoft.com/office/officeart/2005/8/layout/list1"/>
    <dgm:cxn modelId="{9DD51122-F6B3-4728-9ABE-15B95867180C}" srcId="{ED0304D2-46FD-4FF5-9735-F34E3D7476D6}" destId="{3F0FAA9B-7276-472C-85FE-BA5307E39749}" srcOrd="3" destOrd="0" parTransId="{DC15F590-B026-4555-93BD-CBFC61BB43DC}" sibTransId="{D7449F0F-67BE-42BB-A147-C52891BF7A4C}"/>
    <dgm:cxn modelId="{EB9E16CF-A632-4BFD-A401-004B21B9FEF4}" srcId="{C807356C-3F4D-4122-A816-B6A044C4C483}" destId="{198F3F31-130D-4349-9DF2-4C247A1B6AC5}" srcOrd="0" destOrd="0" parTransId="{7468B198-E581-43DF-9F54-2B5F04588A90}" sibTransId="{88223275-9917-4B44-B603-6FEDA7A3AB81}"/>
    <dgm:cxn modelId="{0137E0BA-EE8C-4093-BED5-DDAE7B18854A}" type="presOf" srcId="{0847E58A-A186-49AC-BDC1-D79731CE0D1E}" destId="{700FEDD4-4CBB-456A-9D63-AAF1E283E475}" srcOrd="0" destOrd="0" presId="urn:microsoft.com/office/officeart/2005/8/layout/list1"/>
    <dgm:cxn modelId="{F3BA4D53-3B67-42D0-9C8D-9274D5BA1C4F}" type="presOf" srcId="{8A3BFF97-1570-4CDB-B264-FF5764DD5417}" destId="{72D2DA34-57E9-467D-89D3-6C126BEF9132}" srcOrd="0" destOrd="2" presId="urn:microsoft.com/office/officeart/2005/8/layout/list1"/>
    <dgm:cxn modelId="{2DE0C310-28E8-42CB-91C4-91F39B1F43A5}" srcId="{0847E58A-A186-49AC-BDC1-D79731CE0D1E}" destId="{5A4B7CF9-DB47-4F5F-8518-1F34DCC08D2C}" srcOrd="0" destOrd="0" parTransId="{61EA2F2C-8A89-4021-8F71-90A0BE5E87A6}" sibTransId="{E65428B9-4DDB-4027-B7E6-4DE13C5F0ACE}"/>
    <dgm:cxn modelId="{E2E09D30-67B2-41F4-9A44-81A5D5090070}" type="presOf" srcId="{C1DCE2F1-7440-4E56-AD4D-9CC04420F30B}" destId="{72D2DA34-57E9-467D-89D3-6C126BEF9132}" srcOrd="0" destOrd="1" presId="urn:microsoft.com/office/officeart/2005/8/layout/list1"/>
    <dgm:cxn modelId="{C521422F-31BC-4EFE-B9D6-462C37434E04}" type="presOf" srcId="{ED0304D2-46FD-4FF5-9735-F34E3D7476D6}" destId="{2C246166-7F70-4330-A0C3-B54FF9D65D37}" srcOrd="1" destOrd="0" presId="urn:microsoft.com/office/officeart/2005/8/layout/list1"/>
    <dgm:cxn modelId="{10B5AF6D-E7C7-47F4-9183-95ACA35CF20A}" srcId="{C807356C-3F4D-4122-A816-B6A044C4C483}" destId="{781A4E8C-7CA4-41FA-A40B-3126472485BC}" srcOrd="1" destOrd="0" parTransId="{6560CF90-B0C3-41EB-BC93-8292A53C9FED}" sibTransId="{B70F9D46-78F8-4BE7-B7A1-18958927F9F3}"/>
    <dgm:cxn modelId="{4C6AA120-0502-4897-94B4-31DA4442D25F}" type="presOf" srcId="{ED0304D2-46FD-4FF5-9735-F34E3D7476D6}" destId="{6C8070DC-E6E1-4BA8-AF48-6814B6051F49}" srcOrd="0" destOrd="0" presId="urn:microsoft.com/office/officeart/2005/8/layout/list1"/>
    <dgm:cxn modelId="{42577DCE-2A2C-469B-8807-7217E8AB4A11}" type="presOf" srcId="{C807356C-3F4D-4122-A816-B6A044C4C483}" destId="{61D1ABB0-BACD-4DCB-B490-5ACBC8A80A4C}" srcOrd="0" destOrd="0" presId="urn:microsoft.com/office/officeart/2005/8/layout/list1"/>
    <dgm:cxn modelId="{664F7C66-DD7D-41AA-9CB1-58240D887ADB}" type="presOf" srcId="{EE59BE04-5FC5-448A-BA90-FC6F2CC4F49F}" destId="{72D2DA34-57E9-467D-89D3-6C126BEF9132}" srcOrd="0" destOrd="0" presId="urn:microsoft.com/office/officeart/2005/8/layout/list1"/>
    <dgm:cxn modelId="{DAC54BD0-0FED-4A22-8C47-CCD9554D3D6C}" type="presOf" srcId="{198F3F31-130D-4349-9DF2-4C247A1B6AC5}" destId="{0DC54EE6-42FE-4034-ADC0-A3894EDC8F2E}" srcOrd="0" destOrd="0" presId="urn:microsoft.com/office/officeart/2005/8/layout/list1"/>
    <dgm:cxn modelId="{D4B7DB0B-2B6F-4B86-B1ED-06CEC576E746}" srcId="{0847E58A-A186-49AC-BDC1-D79731CE0D1E}" destId="{C807356C-3F4D-4122-A816-B6A044C4C483}" srcOrd="1" destOrd="0" parTransId="{B1D30605-9F4E-4C4C-A185-A7B7963F1817}" sibTransId="{E6001992-DAFC-4CDF-8E52-6BC7B0A12706}"/>
    <dgm:cxn modelId="{D2A58F48-3C72-4588-A27D-421F30DDA43A}" type="presOf" srcId="{5A4B7CF9-DB47-4F5F-8518-1F34DCC08D2C}" destId="{E98CFEC3-8A73-4A7A-85C8-924DDBE0A83E}" srcOrd="0" destOrd="0" presId="urn:microsoft.com/office/officeart/2005/8/layout/list1"/>
    <dgm:cxn modelId="{B266C365-CB28-4BC7-A4D0-CE2F07849272}" srcId="{5A4B7CF9-DB47-4F5F-8518-1F34DCC08D2C}" destId="{505AA184-46F2-48D5-9BC8-6AA5F664AE2F}" srcOrd="1" destOrd="0" parTransId="{2A3C07BB-4053-432E-A274-940CDE5C28CE}" sibTransId="{62D27219-D90B-4DAE-95EB-80063C035355}"/>
    <dgm:cxn modelId="{F72C3B1C-D358-47EB-8A47-23EBFC3FFE0C}" type="presParOf" srcId="{700FEDD4-4CBB-456A-9D63-AAF1E283E475}" destId="{A22B881C-E80C-47FB-9FFB-693F414E6A5D}" srcOrd="0" destOrd="0" presId="urn:microsoft.com/office/officeart/2005/8/layout/list1"/>
    <dgm:cxn modelId="{329417C4-5E67-4B72-9234-FDA9872B6F8C}" type="presParOf" srcId="{A22B881C-E80C-47FB-9FFB-693F414E6A5D}" destId="{E98CFEC3-8A73-4A7A-85C8-924DDBE0A83E}" srcOrd="0" destOrd="0" presId="urn:microsoft.com/office/officeart/2005/8/layout/list1"/>
    <dgm:cxn modelId="{C92AB59E-F1DD-4197-A818-C93199D7980A}" type="presParOf" srcId="{A22B881C-E80C-47FB-9FFB-693F414E6A5D}" destId="{3203D3AA-1582-429A-ADE6-19917ABFDA83}" srcOrd="1" destOrd="0" presId="urn:microsoft.com/office/officeart/2005/8/layout/list1"/>
    <dgm:cxn modelId="{BA724029-FD2D-452D-A3C6-A2CD7354146C}" type="presParOf" srcId="{700FEDD4-4CBB-456A-9D63-AAF1E283E475}" destId="{53E9D07C-3DD3-45EE-A176-CDBFBD099F6D}" srcOrd="1" destOrd="0" presId="urn:microsoft.com/office/officeart/2005/8/layout/list1"/>
    <dgm:cxn modelId="{7AD189BB-0688-4C66-992A-E0AA1F62AE3D}" type="presParOf" srcId="{700FEDD4-4CBB-456A-9D63-AAF1E283E475}" destId="{FB629D46-9CA8-45B8-9A7F-3E0829CDEADD}" srcOrd="2" destOrd="0" presId="urn:microsoft.com/office/officeart/2005/8/layout/list1"/>
    <dgm:cxn modelId="{8D7BE184-18A7-461C-AC49-7A8EDE5EF3B4}" type="presParOf" srcId="{700FEDD4-4CBB-456A-9D63-AAF1E283E475}" destId="{80CDD83B-2E8D-4BD1-BA02-4D27FD202D5B}" srcOrd="3" destOrd="0" presId="urn:microsoft.com/office/officeart/2005/8/layout/list1"/>
    <dgm:cxn modelId="{B746803B-72D3-4DA2-BBDC-101B283EDBB8}" type="presParOf" srcId="{700FEDD4-4CBB-456A-9D63-AAF1E283E475}" destId="{00015715-18BB-451C-8EBC-2C80D17990F0}" srcOrd="4" destOrd="0" presId="urn:microsoft.com/office/officeart/2005/8/layout/list1"/>
    <dgm:cxn modelId="{E12BD789-9BFE-46F8-A701-5396D257ABE7}" type="presParOf" srcId="{00015715-18BB-451C-8EBC-2C80D17990F0}" destId="{61D1ABB0-BACD-4DCB-B490-5ACBC8A80A4C}" srcOrd="0" destOrd="0" presId="urn:microsoft.com/office/officeart/2005/8/layout/list1"/>
    <dgm:cxn modelId="{F0777F82-18E8-447D-9A03-AA42504FF228}" type="presParOf" srcId="{00015715-18BB-451C-8EBC-2C80D17990F0}" destId="{B8454F13-04AA-4A7F-8701-006043F2C225}" srcOrd="1" destOrd="0" presId="urn:microsoft.com/office/officeart/2005/8/layout/list1"/>
    <dgm:cxn modelId="{815AF3C5-01A8-429A-AC61-7FAEDBEAFD24}" type="presParOf" srcId="{700FEDD4-4CBB-456A-9D63-AAF1E283E475}" destId="{56121343-A9F8-4D29-A506-09F2EAFB9043}" srcOrd="5" destOrd="0" presId="urn:microsoft.com/office/officeart/2005/8/layout/list1"/>
    <dgm:cxn modelId="{40E8DFE6-724B-43E9-99C0-6A7EC7D78DEF}" type="presParOf" srcId="{700FEDD4-4CBB-456A-9D63-AAF1E283E475}" destId="{0DC54EE6-42FE-4034-ADC0-A3894EDC8F2E}" srcOrd="6" destOrd="0" presId="urn:microsoft.com/office/officeart/2005/8/layout/list1"/>
    <dgm:cxn modelId="{19AE8F90-E735-422B-909D-D34BD74A5CF6}" type="presParOf" srcId="{700FEDD4-4CBB-456A-9D63-AAF1E283E475}" destId="{B738D485-033E-4E9B-A87E-58F196CED86E}" srcOrd="7" destOrd="0" presId="urn:microsoft.com/office/officeart/2005/8/layout/list1"/>
    <dgm:cxn modelId="{B856556B-A51B-45E1-97D6-4D390CC5B1CD}" type="presParOf" srcId="{700FEDD4-4CBB-456A-9D63-AAF1E283E475}" destId="{746CCEE0-F6D2-4CDA-80E2-B45A034001C1}" srcOrd="8" destOrd="0" presId="urn:microsoft.com/office/officeart/2005/8/layout/list1"/>
    <dgm:cxn modelId="{9CBE164C-00FB-425C-A285-B253CB86A0AB}" type="presParOf" srcId="{746CCEE0-F6D2-4CDA-80E2-B45A034001C1}" destId="{6C8070DC-E6E1-4BA8-AF48-6814B6051F49}" srcOrd="0" destOrd="0" presId="urn:microsoft.com/office/officeart/2005/8/layout/list1"/>
    <dgm:cxn modelId="{2825D5A8-4C21-4E7D-A028-9803C358E203}" type="presParOf" srcId="{746CCEE0-F6D2-4CDA-80E2-B45A034001C1}" destId="{2C246166-7F70-4330-A0C3-B54FF9D65D37}" srcOrd="1" destOrd="0" presId="urn:microsoft.com/office/officeart/2005/8/layout/list1"/>
    <dgm:cxn modelId="{A35B0DF8-F9C4-4DE6-AC67-E988C2CBE7A7}" type="presParOf" srcId="{700FEDD4-4CBB-456A-9D63-AAF1E283E475}" destId="{347E8210-B82E-4471-9AC9-696FAD702BFA}" srcOrd="9" destOrd="0" presId="urn:microsoft.com/office/officeart/2005/8/layout/list1"/>
    <dgm:cxn modelId="{F74B97A1-4FAF-4C68-89C9-37986968B9CE}" type="presParOf" srcId="{700FEDD4-4CBB-456A-9D63-AAF1E283E475}" destId="{72D2DA34-57E9-467D-89D3-6C126BEF9132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FB629D46-9CA8-45B8-9A7F-3E0829CDEADD}">
      <dsp:nvSpPr>
        <dsp:cNvPr id="0" name=""/>
        <dsp:cNvSpPr/>
      </dsp:nvSpPr>
      <dsp:spPr>
        <a:xfrm>
          <a:off x="0" y="509381"/>
          <a:ext cx="9144000" cy="2028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00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76200" dist="50800" dir="5400000" rotWithShape="0">
            <a:srgbClr val="4E3B30">
              <a:alpha val="60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0"/>
          </a:lightRig>
        </a:scene3d>
        <a:sp3d prstMaterial="metal">
          <a:bevelT w="10000" h="100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709676" tIns="479044" rIns="709676" bIns="163576" numCol="1" spcCol="1270" anchor="t" anchorCtr="0">
          <a:noAutofit/>
        </a:bodyPr>
        <a:lstStyle/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300" kern="1200" dirty="0" smtClean="0">
              <a:latin typeface="Times New Roman" pitchFamily="18" charset="0"/>
              <a:cs typeface="Times New Roman" pitchFamily="18" charset="0"/>
            </a:rPr>
            <a:t>Собственные доходы 188 218,9 тыс. руб. в том числе:</a:t>
          </a:r>
          <a:endParaRPr lang="ru-RU" sz="2300" kern="1200" dirty="0">
            <a:latin typeface="Times New Roman" pitchFamily="18" charset="0"/>
            <a:cs typeface="Times New Roman" pitchFamily="18" charset="0"/>
          </a:endParaRPr>
        </a:p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300" kern="1200" dirty="0" smtClean="0">
              <a:latin typeface="Times New Roman" pitchFamily="18" charset="0"/>
              <a:cs typeface="Times New Roman" pitchFamily="18" charset="0"/>
            </a:rPr>
            <a:t>Налоговые доходы 154 906,9 тыс. руб.</a:t>
          </a:r>
          <a:endParaRPr lang="ru-RU" sz="2300" kern="1200" dirty="0">
            <a:latin typeface="Times New Roman" pitchFamily="18" charset="0"/>
            <a:cs typeface="Times New Roman" pitchFamily="18" charset="0"/>
          </a:endParaRPr>
        </a:p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300" kern="1200" dirty="0" smtClean="0">
              <a:latin typeface="Times New Roman" pitchFamily="18" charset="0"/>
              <a:cs typeface="Times New Roman" pitchFamily="18" charset="0"/>
            </a:rPr>
            <a:t>Неналоговые доходы  33 312,0 тыс. руб.</a:t>
          </a:r>
          <a:endParaRPr lang="ru-RU" sz="2300" kern="1200" dirty="0">
            <a:latin typeface="Times New Roman" pitchFamily="18" charset="0"/>
            <a:cs typeface="Times New Roman" pitchFamily="18" charset="0"/>
          </a:endParaRPr>
        </a:p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300" kern="1200" dirty="0" smtClean="0">
              <a:latin typeface="Times New Roman" pitchFamily="18" charset="0"/>
              <a:cs typeface="Times New Roman" pitchFamily="18" charset="0"/>
            </a:rPr>
            <a:t>Средства краевого бюджета 299 079, 7 тыс. руб.</a:t>
          </a:r>
          <a:endParaRPr lang="ru-RU" sz="23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0" y="509381"/>
        <a:ext cx="9144000" cy="2028600"/>
      </dsp:txXfrm>
    </dsp:sp>
    <dsp:sp modelId="{3203D3AA-1582-429A-ADE6-19917ABFDA83}">
      <dsp:nvSpPr>
        <dsp:cNvPr id="0" name=""/>
        <dsp:cNvSpPr/>
      </dsp:nvSpPr>
      <dsp:spPr>
        <a:xfrm>
          <a:off x="473970" y="248866"/>
          <a:ext cx="8200192" cy="678960"/>
        </a:xfrm>
        <a:prstGeom prst="round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75000"/>
                <a:shade val="85000"/>
                <a:satMod val="230000"/>
              </a:schemeClr>
            </a:gs>
            <a:gs pos="25000">
              <a:schemeClr val="accent5">
                <a:hueOff val="0"/>
                <a:satOff val="0"/>
                <a:lumOff val="0"/>
                <a:alphaOff val="0"/>
                <a:tint val="90000"/>
                <a:shade val="70000"/>
                <a:satMod val="220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tint val="90000"/>
                <a:shade val="58000"/>
                <a:satMod val="225000"/>
              </a:schemeClr>
            </a:gs>
            <a:gs pos="65000">
              <a:schemeClr val="accent5">
                <a:hueOff val="0"/>
                <a:satOff val="0"/>
                <a:lumOff val="0"/>
                <a:alphaOff val="0"/>
                <a:tint val="90000"/>
                <a:shade val="58000"/>
                <a:satMod val="225000"/>
              </a:schemeClr>
            </a:gs>
            <a:gs pos="80000">
              <a:schemeClr val="accent5">
                <a:hueOff val="0"/>
                <a:satOff val="0"/>
                <a:lumOff val="0"/>
                <a:alphaOff val="0"/>
                <a:tint val="90000"/>
                <a:shade val="69000"/>
                <a:satMod val="22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77000"/>
                <a:shade val="80000"/>
                <a:satMod val="230000"/>
              </a:schemeClr>
            </a:gs>
          </a:gsLst>
          <a:lin ang="5400000" scaled="1"/>
        </a:gradFill>
        <a:ln>
          <a:noFill/>
        </a:ln>
        <a:effectLst>
          <a:outerShdw blurRad="76200" dist="50800" dir="5400000" rotWithShape="0">
            <a:srgbClr val="4E3B30">
              <a:alpha val="60000"/>
            </a:srgbClr>
          </a:outerShdw>
        </a:effectLst>
        <a:scene3d>
          <a:camera prst="obliqueTopLeft" fov="600000">
            <a:rot lat="0" lon="0" rev="0"/>
          </a:camera>
          <a:lightRig rig="balanced" dir="t">
            <a:rot lat="0" lon="0" rev="19200000"/>
          </a:lightRig>
        </a:scene3d>
        <a:sp3d contourW="12700" prstMaterial="matte">
          <a:bevelT w="60000" h="50800"/>
          <a:contourClr>
            <a:schemeClr val="accent5">
              <a:hueOff val="0"/>
              <a:satOff val="0"/>
              <a:lumOff val="0"/>
              <a:alphaOff val="0"/>
              <a:shade val="60000"/>
              <a:satMod val="11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41935" tIns="0" rIns="241935" bIns="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>
              <a:latin typeface="Times New Roman" pitchFamily="18" charset="0"/>
              <a:cs typeface="Times New Roman" pitchFamily="18" charset="0"/>
            </a:rPr>
            <a:t>Доходы бюджета</a:t>
          </a:r>
          <a:endParaRPr lang="ru-RU" sz="24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473970" y="248866"/>
        <a:ext cx="8200192" cy="678960"/>
      </dsp:txXfrm>
    </dsp:sp>
    <dsp:sp modelId="{0DC54EE6-42FE-4034-ADC0-A3894EDC8F2E}">
      <dsp:nvSpPr>
        <dsp:cNvPr id="0" name=""/>
        <dsp:cNvSpPr/>
      </dsp:nvSpPr>
      <dsp:spPr>
        <a:xfrm>
          <a:off x="0" y="2939396"/>
          <a:ext cx="8352952" cy="163012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0000" cap="flat" cmpd="sng" algn="ctr">
          <a:solidFill>
            <a:schemeClr val="accent5">
              <a:hueOff val="-419932"/>
              <a:satOff val="22824"/>
              <a:lumOff val="-4216"/>
              <a:alphaOff val="0"/>
            </a:schemeClr>
          </a:solidFill>
          <a:prstDash val="solid"/>
        </a:ln>
        <a:effectLst>
          <a:outerShdw blurRad="76200" dist="50800" dir="5400000" rotWithShape="0">
            <a:srgbClr val="4E3B30">
              <a:alpha val="60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0"/>
          </a:lightRig>
        </a:scene3d>
        <a:sp3d prstMaterial="metal">
          <a:bevelT w="10000" h="100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709676" tIns="479044" rIns="709676" bIns="163576" numCol="1" spcCol="1270" anchor="t" anchorCtr="0">
          <a:noAutofit/>
        </a:bodyPr>
        <a:lstStyle/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300" kern="1200" dirty="0" smtClean="0">
              <a:latin typeface="Times New Roman" pitchFamily="18" charset="0"/>
              <a:cs typeface="Times New Roman" pitchFamily="18" charset="0"/>
            </a:rPr>
            <a:t>Расходы за счет средств местного бюджета 182 691,6 тыс. руб.</a:t>
          </a:r>
          <a:endParaRPr lang="ru-RU" sz="2300" kern="1200" dirty="0">
            <a:latin typeface="Times New Roman" pitchFamily="18" charset="0"/>
            <a:cs typeface="Times New Roman" pitchFamily="18" charset="0"/>
          </a:endParaRPr>
        </a:p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300" kern="1200" dirty="0" smtClean="0">
              <a:latin typeface="Times New Roman" pitchFamily="18" charset="0"/>
              <a:cs typeface="Times New Roman" pitchFamily="18" charset="0"/>
            </a:rPr>
            <a:t>Средства краевого бюджета 298 560,7тыс. руб.</a:t>
          </a:r>
          <a:endParaRPr lang="ru-RU" sz="23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0" y="2939396"/>
        <a:ext cx="8352952" cy="1630125"/>
      </dsp:txXfrm>
    </dsp:sp>
    <dsp:sp modelId="{B8454F13-04AA-4A7F-8701-006043F2C225}">
      <dsp:nvSpPr>
        <dsp:cNvPr id="0" name=""/>
        <dsp:cNvSpPr/>
      </dsp:nvSpPr>
      <dsp:spPr>
        <a:xfrm>
          <a:off x="457200" y="2599916"/>
          <a:ext cx="8219331" cy="678960"/>
        </a:xfrm>
        <a:prstGeom prst="roundRect">
          <a:avLst/>
        </a:prstGeom>
        <a:gradFill rotWithShape="0">
          <a:gsLst>
            <a:gs pos="0">
              <a:schemeClr val="accent5">
                <a:hueOff val="-419932"/>
                <a:satOff val="22824"/>
                <a:lumOff val="-4216"/>
                <a:alphaOff val="0"/>
                <a:tint val="75000"/>
                <a:shade val="85000"/>
                <a:satMod val="230000"/>
              </a:schemeClr>
            </a:gs>
            <a:gs pos="25000">
              <a:schemeClr val="accent5">
                <a:hueOff val="-419932"/>
                <a:satOff val="22824"/>
                <a:lumOff val="-4216"/>
                <a:alphaOff val="0"/>
                <a:tint val="90000"/>
                <a:shade val="70000"/>
                <a:satMod val="220000"/>
              </a:schemeClr>
            </a:gs>
            <a:gs pos="50000">
              <a:schemeClr val="accent5">
                <a:hueOff val="-419932"/>
                <a:satOff val="22824"/>
                <a:lumOff val="-4216"/>
                <a:alphaOff val="0"/>
                <a:tint val="90000"/>
                <a:shade val="58000"/>
                <a:satMod val="225000"/>
              </a:schemeClr>
            </a:gs>
            <a:gs pos="65000">
              <a:schemeClr val="accent5">
                <a:hueOff val="-419932"/>
                <a:satOff val="22824"/>
                <a:lumOff val="-4216"/>
                <a:alphaOff val="0"/>
                <a:tint val="90000"/>
                <a:shade val="58000"/>
                <a:satMod val="225000"/>
              </a:schemeClr>
            </a:gs>
            <a:gs pos="80000">
              <a:schemeClr val="accent5">
                <a:hueOff val="-419932"/>
                <a:satOff val="22824"/>
                <a:lumOff val="-4216"/>
                <a:alphaOff val="0"/>
                <a:tint val="90000"/>
                <a:shade val="69000"/>
                <a:satMod val="220000"/>
              </a:schemeClr>
            </a:gs>
            <a:gs pos="100000">
              <a:schemeClr val="accent5">
                <a:hueOff val="-419932"/>
                <a:satOff val="22824"/>
                <a:lumOff val="-4216"/>
                <a:alphaOff val="0"/>
                <a:tint val="77000"/>
                <a:shade val="80000"/>
                <a:satMod val="230000"/>
              </a:schemeClr>
            </a:gs>
          </a:gsLst>
          <a:lin ang="5400000" scaled="1"/>
        </a:gradFill>
        <a:ln>
          <a:noFill/>
        </a:ln>
        <a:effectLst>
          <a:outerShdw blurRad="76200" dist="50800" dir="5400000" rotWithShape="0">
            <a:srgbClr val="4E3B30">
              <a:alpha val="60000"/>
            </a:srgbClr>
          </a:outerShdw>
        </a:effectLst>
        <a:scene3d>
          <a:camera prst="obliqueTopLeft" fov="600000">
            <a:rot lat="0" lon="0" rev="0"/>
          </a:camera>
          <a:lightRig rig="balanced" dir="t">
            <a:rot lat="0" lon="0" rev="19200000"/>
          </a:lightRig>
        </a:scene3d>
        <a:sp3d contourW="12700" prstMaterial="matte">
          <a:bevelT w="60000" h="50800"/>
          <a:contourClr>
            <a:schemeClr val="accent5">
              <a:hueOff val="-419932"/>
              <a:satOff val="22824"/>
              <a:lumOff val="-4216"/>
              <a:alphaOff val="0"/>
              <a:shade val="60000"/>
              <a:satMod val="11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41935" tIns="0" rIns="241935" bIns="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kern="1200" dirty="0" smtClean="0"/>
            <a:t>Расходы бюджета</a:t>
          </a:r>
          <a:endParaRPr lang="ru-RU" sz="2300" kern="1200" dirty="0"/>
        </a:p>
      </dsp:txBody>
      <dsp:txXfrm>
        <a:off x="457200" y="2599916"/>
        <a:ext cx="8219331" cy="678960"/>
      </dsp:txXfrm>
    </dsp:sp>
    <dsp:sp modelId="{72D2DA34-57E9-467D-89D3-6C126BEF9132}">
      <dsp:nvSpPr>
        <dsp:cNvPr id="0" name=""/>
        <dsp:cNvSpPr/>
      </dsp:nvSpPr>
      <dsp:spPr>
        <a:xfrm>
          <a:off x="0" y="5033201"/>
          <a:ext cx="9144000" cy="126787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0000" cap="flat" cmpd="sng" algn="ctr">
          <a:solidFill>
            <a:schemeClr val="accent5">
              <a:hueOff val="-839864"/>
              <a:satOff val="45647"/>
              <a:lumOff val="-8432"/>
              <a:alphaOff val="0"/>
            </a:schemeClr>
          </a:solidFill>
          <a:prstDash val="solid"/>
        </a:ln>
        <a:effectLst>
          <a:outerShdw blurRad="76200" dist="50800" dir="5400000" rotWithShape="0">
            <a:srgbClr val="4E3B30">
              <a:alpha val="60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0"/>
          </a:lightRig>
        </a:scene3d>
        <a:sp3d prstMaterial="metal">
          <a:bevelT w="10000" h="100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709676" tIns="479044" rIns="709676" bIns="163576" numCol="1" spcCol="1270" anchor="t" anchorCtr="0">
          <a:noAutofit/>
        </a:bodyPr>
        <a:lstStyle/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300" kern="1200" dirty="0" err="1" smtClean="0">
              <a:latin typeface="Times New Roman" pitchFamily="18" charset="0"/>
              <a:cs typeface="Times New Roman" pitchFamily="18" charset="0"/>
            </a:rPr>
            <a:t>Профицит</a:t>
          </a:r>
          <a:r>
            <a:rPr lang="ru-RU" sz="2300" kern="1200" dirty="0" smtClean="0">
              <a:latin typeface="Times New Roman" pitchFamily="18" charset="0"/>
              <a:cs typeface="Times New Roman" pitchFamily="18" charset="0"/>
            </a:rPr>
            <a:t> бюджета города Белокуриха составил                       5 862,1 тыс. руб.</a:t>
          </a:r>
          <a:endParaRPr lang="ru-RU" sz="23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0" y="5033201"/>
        <a:ext cx="9144000" cy="1267875"/>
      </dsp:txXfrm>
    </dsp:sp>
    <dsp:sp modelId="{2C246166-7F70-4330-A0C3-B54FF9D65D37}">
      <dsp:nvSpPr>
        <dsp:cNvPr id="0" name=""/>
        <dsp:cNvSpPr/>
      </dsp:nvSpPr>
      <dsp:spPr>
        <a:xfrm>
          <a:off x="589902" y="4690957"/>
          <a:ext cx="8059695" cy="678960"/>
        </a:xfrm>
        <a:prstGeom prst="roundRect">
          <a:avLst/>
        </a:prstGeom>
        <a:gradFill rotWithShape="0">
          <a:gsLst>
            <a:gs pos="0">
              <a:schemeClr val="accent5">
                <a:hueOff val="-839864"/>
                <a:satOff val="45647"/>
                <a:lumOff val="-8432"/>
                <a:alphaOff val="0"/>
                <a:tint val="75000"/>
                <a:shade val="85000"/>
                <a:satMod val="230000"/>
              </a:schemeClr>
            </a:gs>
            <a:gs pos="25000">
              <a:schemeClr val="accent5">
                <a:hueOff val="-839864"/>
                <a:satOff val="45647"/>
                <a:lumOff val="-8432"/>
                <a:alphaOff val="0"/>
                <a:tint val="90000"/>
                <a:shade val="70000"/>
                <a:satMod val="220000"/>
              </a:schemeClr>
            </a:gs>
            <a:gs pos="50000">
              <a:schemeClr val="accent5">
                <a:hueOff val="-839864"/>
                <a:satOff val="45647"/>
                <a:lumOff val="-8432"/>
                <a:alphaOff val="0"/>
                <a:tint val="90000"/>
                <a:shade val="58000"/>
                <a:satMod val="225000"/>
              </a:schemeClr>
            </a:gs>
            <a:gs pos="65000">
              <a:schemeClr val="accent5">
                <a:hueOff val="-839864"/>
                <a:satOff val="45647"/>
                <a:lumOff val="-8432"/>
                <a:alphaOff val="0"/>
                <a:tint val="90000"/>
                <a:shade val="58000"/>
                <a:satMod val="225000"/>
              </a:schemeClr>
            </a:gs>
            <a:gs pos="80000">
              <a:schemeClr val="accent5">
                <a:hueOff val="-839864"/>
                <a:satOff val="45647"/>
                <a:lumOff val="-8432"/>
                <a:alphaOff val="0"/>
                <a:tint val="90000"/>
                <a:shade val="69000"/>
                <a:satMod val="220000"/>
              </a:schemeClr>
            </a:gs>
            <a:gs pos="100000">
              <a:schemeClr val="accent5">
                <a:hueOff val="-839864"/>
                <a:satOff val="45647"/>
                <a:lumOff val="-8432"/>
                <a:alphaOff val="0"/>
                <a:tint val="77000"/>
                <a:shade val="80000"/>
                <a:satMod val="230000"/>
              </a:schemeClr>
            </a:gs>
          </a:gsLst>
          <a:lin ang="5400000" scaled="1"/>
        </a:gradFill>
        <a:ln>
          <a:noFill/>
        </a:ln>
        <a:effectLst>
          <a:outerShdw blurRad="76200" dist="50800" dir="5400000" rotWithShape="0">
            <a:srgbClr val="4E3B30">
              <a:alpha val="60000"/>
            </a:srgbClr>
          </a:outerShdw>
        </a:effectLst>
        <a:scene3d>
          <a:camera prst="obliqueTopLeft" fov="600000">
            <a:rot lat="0" lon="0" rev="0"/>
          </a:camera>
          <a:lightRig rig="balanced" dir="t">
            <a:rot lat="0" lon="0" rev="19200000"/>
          </a:lightRig>
        </a:scene3d>
        <a:sp3d contourW="12700" prstMaterial="matte">
          <a:bevelT w="60000" h="50800"/>
          <a:contourClr>
            <a:schemeClr val="accent5">
              <a:hueOff val="-839864"/>
              <a:satOff val="45647"/>
              <a:lumOff val="-8432"/>
              <a:alphaOff val="0"/>
              <a:shade val="60000"/>
              <a:satMod val="11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41935" tIns="0" rIns="241935" bIns="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kern="1200" dirty="0" err="1" smtClean="0"/>
            <a:t>Профицит</a:t>
          </a:r>
          <a:r>
            <a:rPr lang="ru-RU" sz="2300" kern="1200" dirty="0" smtClean="0"/>
            <a:t> бюджета</a:t>
          </a:r>
          <a:endParaRPr lang="ru-RU" sz="2300" kern="1200" dirty="0"/>
        </a:p>
      </dsp:txBody>
      <dsp:txXfrm>
        <a:off x="589902" y="4690957"/>
        <a:ext cx="8059695" cy="678960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FB629D46-9CA8-45B8-9A7F-3E0829CDEADD}">
      <dsp:nvSpPr>
        <dsp:cNvPr id="0" name=""/>
        <dsp:cNvSpPr/>
      </dsp:nvSpPr>
      <dsp:spPr>
        <a:xfrm>
          <a:off x="0" y="473538"/>
          <a:ext cx="8715435" cy="1571962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00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76200" dist="50800" dir="5400000" rotWithShape="0">
            <a:srgbClr val="4E3B30">
              <a:alpha val="60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0"/>
          </a:lightRig>
        </a:scene3d>
        <a:sp3d prstMaterial="metal">
          <a:bevelT w="10000" h="100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76415" tIns="333248" rIns="676415" bIns="113792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600" kern="1200" dirty="0" smtClean="0">
              <a:latin typeface="Times New Roman" pitchFamily="18" charset="0"/>
              <a:cs typeface="Times New Roman" pitchFamily="18" charset="0"/>
            </a:rPr>
            <a:t>Доплата к пенсии учителям-пенсионерам 72 тыс. руб.</a:t>
          </a:r>
          <a:endParaRPr lang="ru-RU" sz="1600" kern="1200" dirty="0">
            <a:latin typeface="Times New Roman" pitchFamily="18" charset="0"/>
            <a:cs typeface="Times New Roman" pitchFamily="18" charset="0"/>
          </a:endParaRP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600" kern="1200" dirty="0" smtClean="0">
              <a:latin typeface="Times New Roman" pitchFamily="18" charset="0"/>
              <a:cs typeface="Times New Roman" pitchFamily="18" charset="0"/>
            </a:rPr>
            <a:t>Доплата к пенсии лицам, замещавшим должности муниципальных служащих      557,4 т. руб.</a:t>
          </a:r>
          <a:endParaRPr lang="ru-RU" sz="1600" kern="1200" dirty="0">
            <a:latin typeface="Times New Roman" pitchFamily="18" charset="0"/>
            <a:cs typeface="Times New Roman" pitchFamily="18" charset="0"/>
          </a:endParaRP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600" kern="1200" dirty="0" smtClean="0">
              <a:latin typeface="Times New Roman" pitchFamily="18" charset="0"/>
              <a:cs typeface="Times New Roman" pitchFamily="18" charset="0"/>
            </a:rPr>
            <a:t>Содержание ребенка в семье опекуна 5 971,3 тыс. руб. </a:t>
          </a:r>
          <a:endParaRPr lang="ru-RU" sz="16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0" y="473538"/>
        <a:ext cx="8715435" cy="1571962"/>
      </dsp:txXfrm>
    </dsp:sp>
    <dsp:sp modelId="{3203D3AA-1582-429A-ADE6-19917ABFDA83}">
      <dsp:nvSpPr>
        <dsp:cNvPr id="0" name=""/>
        <dsp:cNvSpPr/>
      </dsp:nvSpPr>
      <dsp:spPr>
        <a:xfrm>
          <a:off x="1405364" y="104309"/>
          <a:ext cx="6100805" cy="590400"/>
        </a:xfrm>
        <a:prstGeom prst="round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75000"/>
                <a:shade val="85000"/>
                <a:satMod val="230000"/>
              </a:schemeClr>
            </a:gs>
            <a:gs pos="25000">
              <a:schemeClr val="accent5">
                <a:hueOff val="0"/>
                <a:satOff val="0"/>
                <a:lumOff val="0"/>
                <a:alphaOff val="0"/>
                <a:tint val="90000"/>
                <a:shade val="70000"/>
                <a:satMod val="220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tint val="90000"/>
                <a:shade val="58000"/>
                <a:satMod val="225000"/>
              </a:schemeClr>
            </a:gs>
            <a:gs pos="65000">
              <a:schemeClr val="accent5">
                <a:hueOff val="0"/>
                <a:satOff val="0"/>
                <a:lumOff val="0"/>
                <a:alphaOff val="0"/>
                <a:tint val="90000"/>
                <a:shade val="58000"/>
                <a:satMod val="225000"/>
              </a:schemeClr>
            </a:gs>
            <a:gs pos="80000">
              <a:schemeClr val="accent5">
                <a:hueOff val="0"/>
                <a:satOff val="0"/>
                <a:lumOff val="0"/>
                <a:alphaOff val="0"/>
                <a:tint val="90000"/>
                <a:shade val="69000"/>
                <a:satMod val="22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77000"/>
                <a:shade val="80000"/>
                <a:satMod val="230000"/>
              </a:schemeClr>
            </a:gs>
          </a:gsLst>
          <a:lin ang="5400000" scaled="1"/>
        </a:gradFill>
        <a:ln>
          <a:noFill/>
        </a:ln>
        <a:effectLst>
          <a:outerShdw blurRad="76200" dist="50800" dir="5400000" rotWithShape="0">
            <a:srgbClr val="4E3B30">
              <a:alpha val="60000"/>
            </a:srgbClr>
          </a:outerShdw>
        </a:effectLst>
        <a:scene3d>
          <a:camera prst="obliqueTopLeft" fov="600000">
            <a:rot lat="0" lon="0" rev="0"/>
          </a:camera>
          <a:lightRig rig="balanced" dir="t">
            <a:rot lat="0" lon="0" rev="19200000"/>
          </a:lightRig>
        </a:scene3d>
        <a:sp3d contourW="12700" prstMaterial="matte">
          <a:bevelT w="60000" h="50800"/>
          <a:contourClr>
            <a:schemeClr val="accent5">
              <a:hueOff val="0"/>
              <a:satOff val="0"/>
              <a:lumOff val="0"/>
              <a:alphaOff val="0"/>
              <a:shade val="60000"/>
              <a:satMod val="11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30596" tIns="0" rIns="230596" bIns="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>
              <a:latin typeface="Times New Roman" pitchFamily="18" charset="0"/>
              <a:cs typeface="Times New Roman" pitchFamily="18" charset="0"/>
            </a:rPr>
            <a:t>Публичные нормативные обязательства</a:t>
          </a:r>
          <a:endParaRPr lang="ru-RU" sz="24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1405364" y="104309"/>
        <a:ext cx="6100805" cy="590400"/>
      </dsp:txXfrm>
    </dsp:sp>
    <dsp:sp modelId="{0DC54EE6-42FE-4034-ADC0-A3894EDC8F2E}">
      <dsp:nvSpPr>
        <dsp:cNvPr id="0" name=""/>
        <dsp:cNvSpPr/>
      </dsp:nvSpPr>
      <dsp:spPr>
        <a:xfrm>
          <a:off x="0" y="2540905"/>
          <a:ext cx="8715435" cy="1171438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0000" cap="flat" cmpd="sng" algn="ctr">
          <a:solidFill>
            <a:schemeClr val="accent5">
              <a:hueOff val="-419932"/>
              <a:satOff val="22824"/>
              <a:lumOff val="-4216"/>
              <a:alphaOff val="0"/>
            </a:schemeClr>
          </a:solidFill>
          <a:prstDash val="solid"/>
        </a:ln>
        <a:effectLst>
          <a:outerShdw blurRad="76200" dist="50800" dir="5400000" rotWithShape="0">
            <a:srgbClr val="4E3B30">
              <a:alpha val="60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0"/>
          </a:lightRig>
        </a:scene3d>
        <a:sp3d prstMaterial="metal">
          <a:bevelT w="10000" h="100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76415" tIns="333248" rIns="676415" bIns="113792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600" kern="1200" dirty="0" smtClean="0">
              <a:latin typeface="Times New Roman" pitchFamily="18" charset="0"/>
              <a:cs typeface="Times New Roman" pitchFamily="18" charset="0"/>
            </a:rPr>
            <a:t>Объём муниципальных внутренних заимствований       0 тыс. руб.</a:t>
          </a:r>
          <a:endParaRPr lang="ru-RU" sz="1600" kern="1200" dirty="0">
            <a:latin typeface="Times New Roman" pitchFamily="18" charset="0"/>
            <a:cs typeface="Times New Roman" pitchFamily="18" charset="0"/>
          </a:endParaRP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600" kern="1200" dirty="0" smtClean="0">
              <a:latin typeface="Times New Roman" pitchFamily="18" charset="0"/>
              <a:cs typeface="Times New Roman" pitchFamily="18" charset="0"/>
            </a:rPr>
            <a:t>Объём средств, направляемых на погашение муниципального долга  0 тыс. руб.</a:t>
          </a:r>
          <a:endParaRPr lang="ru-RU" sz="1600" kern="1200" dirty="0"/>
        </a:p>
      </dsp:txBody>
      <dsp:txXfrm>
        <a:off x="0" y="2540905"/>
        <a:ext cx="8715435" cy="1171438"/>
      </dsp:txXfrm>
    </dsp:sp>
    <dsp:sp modelId="{B8454F13-04AA-4A7F-8701-006043F2C225}">
      <dsp:nvSpPr>
        <dsp:cNvPr id="0" name=""/>
        <dsp:cNvSpPr/>
      </dsp:nvSpPr>
      <dsp:spPr>
        <a:xfrm>
          <a:off x="1357350" y="1877478"/>
          <a:ext cx="6100805" cy="806628"/>
        </a:xfrm>
        <a:prstGeom prst="roundRect">
          <a:avLst/>
        </a:prstGeom>
        <a:gradFill rotWithShape="0">
          <a:gsLst>
            <a:gs pos="0">
              <a:schemeClr val="accent5">
                <a:hueOff val="-419932"/>
                <a:satOff val="22824"/>
                <a:lumOff val="-4216"/>
                <a:alphaOff val="0"/>
                <a:tint val="75000"/>
                <a:shade val="85000"/>
                <a:satMod val="230000"/>
              </a:schemeClr>
            </a:gs>
            <a:gs pos="25000">
              <a:schemeClr val="accent5">
                <a:hueOff val="-419932"/>
                <a:satOff val="22824"/>
                <a:lumOff val="-4216"/>
                <a:alphaOff val="0"/>
                <a:tint val="90000"/>
                <a:shade val="70000"/>
                <a:satMod val="220000"/>
              </a:schemeClr>
            </a:gs>
            <a:gs pos="50000">
              <a:schemeClr val="accent5">
                <a:hueOff val="-419932"/>
                <a:satOff val="22824"/>
                <a:lumOff val="-4216"/>
                <a:alphaOff val="0"/>
                <a:tint val="90000"/>
                <a:shade val="58000"/>
                <a:satMod val="225000"/>
              </a:schemeClr>
            </a:gs>
            <a:gs pos="65000">
              <a:schemeClr val="accent5">
                <a:hueOff val="-419932"/>
                <a:satOff val="22824"/>
                <a:lumOff val="-4216"/>
                <a:alphaOff val="0"/>
                <a:tint val="90000"/>
                <a:shade val="58000"/>
                <a:satMod val="225000"/>
              </a:schemeClr>
            </a:gs>
            <a:gs pos="80000">
              <a:schemeClr val="accent5">
                <a:hueOff val="-419932"/>
                <a:satOff val="22824"/>
                <a:lumOff val="-4216"/>
                <a:alphaOff val="0"/>
                <a:tint val="90000"/>
                <a:shade val="69000"/>
                <a:satMod val="220000"/>
              </a:schemeClr>
            </a:gs>
            <a:gs pos="100000">
              <a:schemeClr val="accent5">
                <a:hueOff val="-419932"/>
                <a:satOff val="22824"/>
                <a:lumOff val="-4216"/>
                <a:alphaOff val="0"/>
                <a:tint val="77000"/>
                <a:shade val="80000"/>
                <a:satMod val="230000"/>
              </a:schemeClr>
            </a:gs>
          </a:gsLst>
          <a:lin ang="5400000" scaled="1"/>
        </a:gradFill>
        <a:ln>
          <a:noFill/>
        </a:ln>
        <a:effectLst>
          <a:outerShdw blurRad="76200" dist="50800" dir="5400000" rotWithShape="0">
            <a:srgbClr val="4E3B30">
              <a:alpha val="60000"/>
            </a:srgbClr>
          </a:outerShdw>
        </a:effectLst>
        <a:scene3d>
          <a:camera prst="obliqueTopLeft" fov="600000">
            <a:rot lat="0" lon="0" rev="0"/>
          </a:camera>
          <a:lightRig rig="balanced" dir="t">
            <a:rot lat="0" lon="0" rev="19200000"/>
          </a:lightRig>
        </a:scene3d>
        <a:sp3d contourW="12700" prstMaterial="matte">
          <a:bevelT w="60000" h="50800"/>
          <a:contourClr>
            <a:schemeClr val="accent5">
              <a:hueOff val="-419932"/>
              <a:satOff val="22824"/>
              <a:lumOff val="-4216"/>
              <a:alphaOff val="0"/>
              <a:shade val="60000"/>
              <a:satMod val="11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30596" tIns="0" rIns="230596" bIns="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>
              <a:latin typeface="Times New Roman" pitchFamily="18" charset="0"/>
              <a:cs typeface="Times New Roman" pitchFamily="18" charset="0"/>
            </a:rPr>
            <a:t>Программа муниципальных </a:t>
          </a: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>
              <a:latin typeface="Times New Roman" pitchFamily="18" charset="0"/>
              <a:cs typeface="Times New Roman" pitchFamily="18" charset="0"/>
            </a:rPr>
            <a:t>внутренних заимствований</a:t>
          </a:r>
          <a:endParaRPr lang="ru-RU" sz="24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1357350" y="1877478"/>
        <a:ext cx="6100805" cy="806628"/>
      </dsp:txXfrm>
    </dsp:sp>
    <dsp:sp modelId="{72D2DA34-57E9-467D-89D3-6C126BEF9132}">
      <dsp:nvSpPr>
        <dsp:cNvPr id="0" name=""/>
        <dsp:cNvSpPr/>
      </dsp:nvSpPr>
      <dsp:spPr>
        <a:xfrm>
          <a:off x="0" y="4115543"/>
          <a:ext cx="8715435" cy="2331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0000" cap="flat" cmpd="sng" algn="ctr">
          <a:solidFill>
            <a:schemeClr val="accent5">
              <a:hueOff val="-839864"/>
              <a:satOff val="45647"/>
              <a:lumOff val="-8432"/>
              <a:alphaOff val="0"/>
            </a:schemeClr>
          </a:solidFill>
          <a:prstDash val="solid"/>
        </a:ln>
        <a:effectLst>
          <a:outerShdw blurRad="76200" dist="50800" dir="5400000" rotWithShape="0">
            <a:srgbClr val="4E3B30">
              <a:alpha val="60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0"/>
          </a:lightRig>
        </a:scene3d>
        <a:sp3d prstMaterial="metal">
          <a:bevelT w="10000" h="100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76415" tIns="333248" rIns="676415" bIns="113792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600" kern="1200" dirty="0" smtClean="0">
              <a:latin typeface="Times New Roman" pitchFamily="18" charset="0"/>
              <a:cs typeface="Times New Roman" pitchFamily="18" charset="0"/>
            </a:rPr>
            <a:t>Проектно-сметная документация (корректировка генплана) – 69 тыс. руб.</a:t>
          </a:r>
          <a:endParaRPr lang="ru-RU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600" kern="1200" dirty="0" smtClean="0">
              <a:latin typeface="Times New Roman" pitchFamily="18" charset="0"/>
              <a:cs typeface="Times New Roman" pitchFamily="18" charset="0"/>
            </a:rPr>
            <a:t>Строительство газопровода низкого давления - 86,6 тыс. руб.</a:t>
          </a:r>
          <a:endParaRPr lang="ru-RU" sz="1600" kern="1200" dirty="0">
            <a:latin typeface="Times New Roman" pitchFamily="18" charset="0"/>
            <a:cs typeface="Times New Roman" pitchFamily="18" charset="0"/>
          </a:endParaRP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600" kern="1200" dirty="0" smtClean="0">
              <a:latin typeface="Times New Roman" pitchFamily="18" charset="0"/>
              <a:cs typeface="Times New Roman" pitchFamily="18" charset="0"/>
            </a:rPr>
            <a:t>Строительство водопровода -1 504,8 тыс. руб.</a:t>
          </a:r>
          <a:endParaRPr lang="ru-RU" sz="1600" kern="1200" dirty="0">
            <a:latin typeface="Times New Roman" pitchFamily="18" charset="0"/>
            <a:cs typeface="Times New Roman" pitchFamily="18" charset="0"/>
          </a:endParaRP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600" kern="1200" dirty="0" smtClean="0">
              <a:latin typeface="Times New Roman" pitchFamily="18" charset="0"/>
              <a:cs typeface="Times New Roman" pitchFamily="18" charset="0"/>
            </a:rPr>
            <a:t>Финансирование объектов «Белокуриха-2» - 163 303,4 тыс. руб.</a:t>
          </a:r>
          <a:endParaRPr lang="ru-RU" sz="1600" kern="1200" dirty="0">
            <a:latin typeface="Times New Roman" pitchFamily="18" charset="0"/>
            <a:cs typeface="Times New Roman" pitchFamily="18" charset="0"/>
          </a:endParaRP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600" kern="1200" dirty="0" smtClean="0">
              <a:latin typeface="Times New Roman" pitchFamily="18" charset="0"/>
              <a:cs typeface="Times New Roman" pitchFamily="18" charset="0"/>
            </a:rPr>
            <a:t>Спортивный комплекс ПСД – 7 017,4 тыс. руб.</a:t>
          </a:r>
          <a:endParaRPr lang="ru-RU" sz="16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0" y="4115543"/>
        <a:ext cx="8715435" cy="2331000"/>
      </dsp:txXfrm>
    </dsp:sp>
    <dsp:sp modelId="{2C246166-7F70-4330-A0C3-B54FF9D65D37}">
      <dsp:nvSpPr>
        <dsp:cNvPr id="0" name=""/>
        <dsp:cNvSpPr/>
      </dsp:nvSpPr>
      <dsp:spPr>
        <a:xfrm>
          <a:off x="1428791" y="3808310"/>
          <a:ext cx="6100805" cy="590400"/>
        </a:xfrm>
        <a:prstGeom prst="roundRect">
          <a:avLst/>
        </a:prstGeom>
        <a:gradFill rotWithShape="0">
          <a:gsLst>
            <a:gs pos="0">
              <a:schemeClr val="accent5">
                <a:hueOff val="-839864"/>
                <a:satOff val="45647"/>
                <a:lumOff val="-8432"/>
                <a:alphaOff val="0"/>
                <a:tint val="75000"/>
                <a:shade val="85000"/>
                <a:satMod val="230000"/>
              </a:schemeClr>
            </a:gs>
            <a:gs pos="25000">
              <a:schemeClr val="accent5">
                <a:hueOff val="-839864"/>
                <a:satOff val="45647"/>
                <a:lumOff val="-8432"/>
                <a:alphaOff val="0"/>
                <a:tint val="90000"/>
                <a:shade val="70000"/>
                <a:satMod val="220000"/>
              </a:schemeClr>
            </a:gs>
            <a:gs pos="50000">
              <a:schemeClr val="accent5">
                <a:hueOff val="-839864"/>
                <a:satOff val="45647"/>
                <a:lumOff val="-8432"/>
                <a:alphaOff val="0"/>
                <a:tint val="90000"/>
                <a:shade val="58000"/>
                <a:satMod val="225000"/>
              </a:schemeClr>
            </a:gs>
            <a:gs pos="65000">
              <a:schemeClr val="accent5">
                <a:hueOff val="-839864"/>
                <a:satOff val="45647"/>
                <a:lumOff val="-8432"/>
                <a:alphaOff val="0"/>
                <a:tint val="90000"/>
                <a:shade val="58000"/>
                <a:satMod val="225000"/>
              </a:schemeClr>
            </a:gs>
            <a:gs pos="80000">
              <a:schemeClr val="accent5">
                <a:hueOff val="-839864"/>
                <a:satOff val="45647"/>
                <a:lumOff val="-8432"/>
                <a:alphaOff val="0"/>
                <a:tint val="90000"/>
                <a:shade val="69000"/>
                <a:satMod val="220000"/>
              </a:schemeClr>
            </a:gs>
            <a:gs pos="100000">
              <a:schemeClr val="accent5">
                <a:hueOff val="-839864"/>
                <a:satOff val="45647"/>
                <a:lumOff val="-8432"/>
                <a:alphaOff val="0"/>
                <a:tint val="77000"/>
                <a:shade val="80000"/>
                <a:satMod val="230000"/>
              </a:schemeClr>
            </a:gs>
          </a:gsLst>
          <a:lin ang="5400000" scaled="1"/>
        </a:gradFill>
        <a:ln>
          <a:noFill/>
        </a:ln>
        <a:effectLst>
          <a:outerShdw blurRad="76200" dist="50800" dir="5400000" rotWithShape="0">
            <a:srgbClr val="4E3B30">
              <a:alpha val="60000"/>
            </a:srgbClr>
          </a:outerShdw>
        </a:effectLst>
        <a:scene3d>
          <a:camera prst="obliqueTopLeft" fov="600000">
            <a:rot lat="0" lon="0" rev="0"/>
          </a:camera>
          <a:lightRig rig="balanced" dir="t">
            <a:rot lat="0" lon="0" rev="19200000"/>
          </a:lightRig>
        </a:scene3d>
        <a:sp3d contourW="12700" prstMaterial="matte">
          <a:bevelT w="60000" h="50800"/>
          <a:contourClr>
            <a:schemeClr val="accent5">
              <a:hueOff val="-839864"/>
              <a:satOff val="45647"/>
              <a:lumOff val="-8432"/>
              <a:alphaOff val="0"/>
              <a:shade val="60000"/>
              <a:satMod val="11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30596" tIns="0" rIns="230596" bIns="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>
              <a:latin typeface="Times New Roman" pitchFamily="18" charset="0"/>
              <a:cs typeface="Times New Roman" pitchFamily="18" charset="0"/>
            </a:rPr>
            <a:t>Распределение бюджетных инвестиций</a:t>
          </a:r>
          <a:endParaRPr lang="ru-RU" sz="24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1428791" y="3808310"/>
        <a:ext cx="6100805" cy="59040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1163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6038" y="0"/>
            <a:ext cx="2951162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6C7752E-2B59-4821-98E6-522A6521F857}" type="datetimeFigureOut">
              <a:rPr lang="ru-RU" smtClean="0"/>
              <a:pPr/>
              <a:t>08.05.2019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20750" y="746125"/>
            <a:ext cx="4967288" cy="3725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1038" y="4721225"/>
            <a:ext cx="5446712" cy="44719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0863"/>
            <a:ext cx="2951163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6038" y="9440863"/>
            <a:ext cx="2951162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C95C7D8-70E7-4F75-ADC6-B0D599A9A357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9FDABC-333C-4477-9186-8D4E63FEDB77}" type="datetimeFigureOut">
              <a:rPr lang="ru-RU" smtClean="0"/>
              <a:pPr/>
              <a:t>08.05.2019</a:t>
            </a:fld>
            <a:endParaRPr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694E05CE-B691-4B45-BB1E-DDB607BE269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9FDABC-333C-4477-9186-8D4E63FEDB77}" type="datetimeFigureOut">
              <a:rPr lang="ru-RU" smtClean="0"/>
              <a:pPr/>
              <a:t>08.05.2019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4E05CE-B691-4B45-BB1E-DDB607BE269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9FDABC-333C-4477-9186-8D4E63FEDB77}" type="datetimeFigureOut">
              <a:rPr lang="ru-RU" smtClean="0"/>
              <a:pPr/>
              <a:t>08.05.2019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4E05CE-B691-4B45-BB1E-DDB607BE269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9FDABC-333C-4477-9186-8D4E63FEDB77}" type="datetimeFigureOut">
              <a:rPr lang="ru-RU" smtClean="0"/>
              <a:pPr/>
              <a:t>08.05.2019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694E05CE-B691-4B45-BB1E-DDB607BE269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9FDABC-333C-4477-9186-8D4E63FEDB77}" type="datetimeFigureOut">
              <a:rPr lang="ru-RU" smtClean="0"/>
              <a:pPr/>
              <a:t>08.05.2019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4E05CE-B691-4B45-BB1E-DDB607BE269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9FDABC-333C-4477-9186-8D4E63FEDB77}" type="datetimeFigureOut">
              <a:rPr lang="ru-RU" smtClean="0"/>
              <a:pPr/>
              <a:t>08.05.2019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4E05CE-B691-4B45-BB1E-DDB607BE269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9FDABC-333C-4477-9186-8D4E63FEDB77}" type="datetimeFigureOut">
              <a:rPr lang="ru-RU" smtClean="0"/>
              <a:pPr/>
              <a:t>08.05.2019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694E05CE-B691-4B45-BB1E-DDB607BE269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9FDABC-333C-4477-9186-8D4E63FEDB77}" type="datetimeFigureOut">
              <a:rPr lang="ru-RU" smtClean="0"/>
              <a:pPr/>
              <a:t>08.05.2019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4E05CE-B691-4B45-BB1E-DDB607BE269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9FDABC-333C-4477-9186-8D4E63FEDB77}" type="datetimeFigureOut">
              <a:rPr lang="ru-RU" smtClean="0"/>
              <a:pPr/>
              <a:t>08.05.2019</a:t>
            </a:fld>
            <a:endParaRPr lang="ru-RU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4E05CE-B691-4B45-BB1E-DDB607BE269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9FDABC-333C-4477-9186-8D4E63FEDB77}" type="datetimeFigureOut">
              <a:rPr lang="ru-RU" smtClean="0"/>
              <a:pPr/>
              <a:t>08.05.2019</a:t>
            </a:fld>
            <a:endParaRPr lang="ru-RU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4E05CE-B691-4B45-BB1E-DDB607BE269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9FDABC-333C-4477-9186-8D4E63FEDB77}" type="datetimeFigureOut">
              <a:rPr lang="ru-RU" smtClean="0"/>
              <a:pPr/>
              <a:t>08.05.2019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4E05CE-B691-4B45-BB1E-DDB607BE269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A29FDABC-333C-4477-9186-8D4E63FEDB77}" type="datetimeFigureOut">
              <a:rPr lang="ru-RU" smtClean="0"/>
              <a:pPr/>
              <a:t>08.05.2019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694E05CE-B691-4B45-BB1E-DDB607BE269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11560" y="2492896"/>
            <a:ext cx="8286776" cy="1470025"/>
          </a:xfrm>
        </p:spPr>
        <p:txBody>
          <a:bodyPr>
            <a:normAutofit/>
          </a:bodyPr>
          <a:lstStyle/>
          <a:p>
            <a:pPr algn="ctr"/>
            <a:r>
              <a:rPr lang="ru-RU" sz="2800" b="1" dirty="0" smtClean="0"/>
              <a:t>К проекту отчета об исполнении </a:t>
            </a:r>
            <a:br>
              <a:rPr lang="ru-RU" sz="2800" b="1" dirty="0" smtClean="0"/>
            </a:br>
            <a:r>
              <a:rPr lang="ru-RU" sz="2800" b="1" dirty="0" smtClean="0"/>
              <a:t>Бюджета ГОРОДА Белокуриха </a:t>
            </a:r>
            <a:br>
              <a:rPr lang="ru-RU" sz="2800" b="1" dirty="0" smtClean="0"/>
            </a:br>
            <a:r>
              <a:rPr lang="ru-RU" sz="2800" b="1" dirty="0" smtClean="0"/>
              <a:t>за 2018 ГОД</a:t>
            </a:r>
            <a:endParaRPr lang="ru-RU" sz="2800" dirty="0"/>
          </a:p>
        </p:txBody>
      </p:sp>
      <p:sp>
        <p:nvSpPr>
          <p:cNvPr id="6" name="Заголовок 1"/>
          <p:cNvSpPr txBox="1">
            <a:spLocks/>
          </p:cNvSpPr>
          <p:nvPr/>
        </p:nvSpPr>
        <p:spPr>
          <a:xfrm>
            <a:off x="785786" y="1428736"/>
            <a:ext cx="7772400" cy="1898653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4000" b="0" i="0" u="none" strike="noStrike" kern="1200" cap="all" spc="0" normalizeH="0" baseline="0" noProof="0" dirty="0">
              <a:ln>
                <a:noFill/>
              </a:ln>
              <a:solidFill>
                <a:schemeClr val="tx2"/>
              </a:solidFill>
              <a:effectLst>
                <a:reflection blurRad="12700" stA="48000" endA="300" endPos="55000" dir="5400000" sy="-90000" algn="bl" rotWithShape="0"/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ransition>
    <p:wipe dir="d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5" y="0"/>
            <a:ext cx="8186767" cy="428604"/>
          </a:xfrm>
        </p:spPr>
        <p:txBody>
          <a:bodyPr>
            <a:noAutofit/>
          </a:bodyPr>
          <a:lstStyle/>
          <a:p>
            <a:pPr algn="ctr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Муниципальные программы </a:t>
            </a: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-2" y="-6708"/>
          <a:ext cx="9144002" cy="686470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300192"/>
                <a:gridCol w="720081"/>
                <a:gridCol w="720080"/>
                <a:gridCol w="720080"/>
                <a:gridCol w="683569"/>
              </a:tblGrid>
              <a:tr h="704339"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/>
                        <a:t>Наименование программ   </a:t>
                      </a:r>
                      <a:r>
                        <a:rPr lang="ru-RU" sz="1800" b="0" dirty="0" smtClean="0">
                          <a:solidFill>
                            <a:schemeClr val="tx1"/>
                          </a:solidFill>
                        </a:rPr>
                        <a:t>Слайд № 9</a:t>
                      </a:r>
                      <a:endParaRPr lang="ru-RU" sz="18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2017</a:t>
                      </a:r>
                    </a:p>
                    <a:p>
                      <a:pPr algn="ctr"/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(тыс. руб.)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План </a:t>
                      </a:r>
                    </a:p>
                    <a:p>
                      <a:pPr algn="ctr"/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2018</a:t>
                      </a:r>
                    </a:p>
                    <a:p>
                      <a:pPr algn="ctr"/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(тыс. руб.)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Факт 2018</a:t>
                      </a:r>
                    </a:p>
                    <a:p>
                      <a:pPr algn="ctr"/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(тыс. руб.)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Откл</a:t>
                      </a:r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. факта  </a:t>
                      </a:r>
                    </a:p>
                    <a:p>
                      <a:pPr algn="ctr"/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+</a:t>
                      </a:r>
                      <a:r>
                        <a:rPr lang="ru-RU" sz="1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прев.</a:t>
                      </a:r>
                    </a:p>
                    <a:p>
                      <a:pPr algn="ctr">
                        <a:buFontTx/>
                        <a:buChar char="-"/>
                      </a:pPr>
                      <a:r>
                        <a:rPr lang="ru-RU" sz="1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сниж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291848"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Социальная поддержка граждан города Белокуриха на 2015-2020 годы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0" lang="ru-RU" sz="12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259,3</a:t>
                      </a:r>
                      <a:endParaRPr kumimoji="0" lang="ru-RU" sz="1200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600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0" lang="ru-RU" sz="12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300,6</a:t>
                      </a:r>
                      <a:endParaRPr kumimoji="0" lang="ru-RU" sz="1200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kumimoji="0" lang="ru-RU" sz="12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-299,4</a:t>
                      </a:r>
                    </a:p>
                  </a:txBody>
                  <a:tcPr marL="9525" marR="9525" marT="9525" marB="0" anchor="ctr"/>
                </a:tc>
              </a:tr>
              <a:tr h="271264"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Обеспечение доступным и комфортным жильем населения г.</a:t>
                      </a:r>
                      <a:r>
                        <a:rPr lang="ru-RU" sz="1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Белокуриха на 2015-2020 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0" lang="ru-RU" sz="12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3 001,2</a:t>
                      </a:r>
                      <a:endParaRPr kumimoji="0" lang="ru-RU" sz="1200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5 512,3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0" lang="ru-RU" sz="12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2 421,1</a:t>
                      </a:r>
                      <a:endParaRPr kumimoji="0" lang="ru-RU" sz="1200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kumimoji="0" lang="ru-RU" sz="12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-3 091,2</a:t>
                      </a:r>
                    </a:p>
                  </a:txBody>
                  <a:tcPr marL="9525" marR="9525" marT="9525" marB="0" anchor="ctr"/>
                </a:tc>
              </a:tr>
              <a:tr h="460433"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Поддержка и развитие малого предпринимательства в г. Белокуриха на 2015-2020 годы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0" lang="ru-RU" sz="12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45</a:t>
                      </a:r>
                      <a:endParaRPr kumimoji="0" lang="ru-RU" sz="1200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0" lang="ru-RU" sz="12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67</a:t>
                      </a:r>
                      <a:endParaRPr kumimoji="0" lang="ru-RU" sz="1200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kumimoji="0" lang="ru-RU" sz="12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-33</a:t>
                      </a:r>
                    </a:p>
                  </a:txBody>
                  <a:tcPr marL="9525" marR="9525" marT="9525" marB="0" anchor="ctr"/>
                </a:tc>
              </a:tr>
              <a:tr h="270872"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Обеспечение прав граждан и их безопасности в г. Белокуриха на 2015-2020 г.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0" lang="ru-RU" sz="12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2 344,4</a:t>
                      </a:r>
                      <a:endParaRPr kumimoji="0" lang="ru-RU" sz="1200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0" marR="0" marT="46800" marB="4680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1 505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46800" marB="4680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0" lang="ru-RU" sz="12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891,1</a:t>
                      </a:r>
                      <a:endParaRPr kumimoji="0" lang="ru-RU" sz="1200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0" marR="0" marT="46800" marB="4680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kumimoji="0" lang="ru-RU" sz="12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-613,9</a:t>
                      </a:r>
                    </a:p>
                  </a:txBody>
                  <a:tcPr marL="9525" marR="9525" marT="9525" marB="0" anchor="ctr"/>
                </a:tc>
              </a:tr>
              <a:tr h="291848"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Развитие туризма и оздоровительного</a:t>
                      </a:r>
                      <a:r>
                        <a:rPr lang="ru-RU" sz="1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отдыха в г. Белокуриха на 2015-2020 г.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0" lang="ru-RU" sz="12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400</a:t>
                      </a:r>
                      <a:endParaRPr kumimoji="0" lang="ru-RU" sz="1200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730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0" lang="ru-RU" sz="12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510,9</a:t>
                      </a:r>
                      <a:endParaRPr kumimoji="0" lang="ru-RU" sz="1200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kumimoji="0" lang="ru-RU" sz="12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-219,1</a:t>
                      </a:r>
                    </a:p>
                  </a:txBody>
                  <a:tcPr marL="9525" marR="9525" marT="9525" marB="0" anchor="ctr"/>
                </a:tc>
              </a:tr>
              <a:tr h="291848"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Развитие транспортной системы в г. Белокуриха на 2015-2020 годы.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0" lang="ru-RU" sz="12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3 880,1</a:t>
                      </a:r>
                      <a:endParaRPr kumimoji="0" lang="ru-RU" sz="1200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6 386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0" lang="ru-RU" sz="12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5 138,3</a:t>
                      </a:r>
                      <a:endParaRPr kumimoji="0" lang="ru-RU" sz="1200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kumimoji="0" lang="ru-RU" sz="12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-1 247,7</a:t>
                      </a:r>
                    </a:p>
                  </a:txBody>
                  <a:tcPr marL="9525" marR="9525" marT="9525" marB="0" anchor="ctr"/>
                </a:tc>
              </a:tr>
              <a:tr h="291848"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Содействие занятости населения г. Белокуриха на 2015-2020 годы.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0" lang="ru-RU" sz="12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126,5</a:t>
                      </a:r>
                      <a:endParaRPr kumimoji="0" lang="ru-RU" sz="1200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145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0" lang="ru-RU" sz="12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104,6</a:t>
                      </a:r>
                      <a:endParaRPr kumimoji="0" lang="ru-RU" sz="1200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kumimoji="0" lang="ru-RU" sz="12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-40,4</a:t>
                      </a:r>
                    </a:p>
                  </a:txBody>
                  <a:tcPr marL="9525" marR="9525" marT="9525" marB="0" anchor="ctr"/>
                </a:tc>
              </a:tr>
              <a:tr h="460433"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Комплексные меры по противодействию злоупотреблению</a:t>
                      </a:r>
                      <a:r>
                        <a:rPr lang="ru-RU" sz="1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наркотиков и их незаконному обороту в г. Белокуриха на 2014-2016 годы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0" lang="ru-RU" sz="12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35</a:t>
                      </a:r>
                      <a:endParaRPr kumimoji="0" lang="ru-RU" sz="1200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45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0" lang="ru-RU" sz="12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45</a:t>
                      </a:r>
                      <a:endParaRPr kumimoji="0" lang="ru-RU" sz="1200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kumimoji="0" lang="ru-RU" sz="12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0</a:t>
                      </a:r>
                    </a:p>
                  </a:txBody>
                  <a:tcPr marL="9525" marR="9525" marT="9525" marB="0" anchor="ctr"/>
                </a:tc>
              </a:tr>
              <a:tr h="291848"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Развитие образования и молодежной политики в г. Белокуриха на 2015-2020 г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0" lang="ru-RU" sz="12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4 258,7</a:t>
                      </a:r>
                      <a:endParaRPr kumimoji="0" lang="ru-RU" sz="1200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4 665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0" lang="ru-RU" sz="12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4 217,1</a:t>
                      </a:r>
                      <a:endParaRPr kumimoji="0" lang="ru-RU" sz="1200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kumimoji="0" lang="ru-RU" sz="12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-447,9</a:t>
                      </a:r>
                    </a:p>
                  </a:txBody>
                  <a:tcPr marL="9525" marR="9525" marT="9525" marB="0" anchor="ctr"/>
                </a:tc>
              </a:tr>
              <a:tr h="45641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Обеспечение населения г. Белокуриха жилищно-коммунальными услугами на 2015-2020 годы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0" lang="ru-RU" sz="12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4 720,1</a:t>
                      </a:r>
                      <a:endParaRPr kumimoji="0" lang="ru-RU" sz="1200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4 800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0" lang="ru-RU" sz="12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2 368,1</a:t>
                      </a:r>
                      <a:endParaRPr kumimoji="0" lang="ru-RU" sz="1200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kumimoji="0" lang="ru-RU" sz="12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-2 431,9</a:t>
                      </a:r>
                    </a:p>
                  </a:txBody>
                  <a:tcPr marL="9525" marR="9525" marT="9525" marB="0" anchor="ctr"/>
                </a:tc>
              </a:tr>
              <a:tr h="291848"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Развитие культуры в г. Белокуриха на 2015-2020 годы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0" lang="ru-RU" sz="12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716</a:t>
                      </a:r>
                      <a:endParaRPr kumimoji="0" lang="ru-RU" sz="1200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720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0" lang="ru-RU" sz="12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720</a:t>
                      </a:r>
                      <a:endParaRPr kumimoji="0" lang="ru-RU" sz="1200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kumimoji="0" lang="ru-RU" sz="12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0</a:t>
                      </a:r>
                    </a:p>
                  </a:txBody>
                  <a:tcPr marL="9525" marR="9525" marT="9525" marB="0" anchor="ctr"/>
                </a:tc>
              </a:tr>
              <a:tr h="29184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Развитие физической культуры и спорта в г. Белокуриха на 2015-2020 г.г.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0" lang="ru-RU" sz="12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1 574,6</a:t>
                      </a:r>
                      <a:endParaRPr kumimoji="0" lang="ru-RU" sz="1200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1 736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0" lang="ru-RU" sz="12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1 732,4</a:t>
                      </a:r>
                      <a:endParaRPr kumimoji="0" lang="ru-RU" sz="1200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kumimoji="0" lang="ru-RU" sz="12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-3,6</a:t>
                      </a:r>
                    </a:p>
                  </a:txBody>
                  <a:tcPr marL="9525" marR="9525" marT="9525" marB="0" anchor="ctr"/>
                </a:tc>
              </a:tr>
              <a:tr h="291848"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Развитие здравоохранения в г. Белокуриха на 2015-2020 годы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0" lang="ru-RU" sz="12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560,3</a:t>
                      </a:r>
                      <a:endParaRPr kumimoji="0" lang="ru-RU" sz="1200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800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0" lang="ru-RU" sz="12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610,1</a:t>
                      </a:r>
                      <a:endParaRPr kumimoji="0" lang="ru-RU" sz="1200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kumimoji="0" lang="ru-RU" sz="12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-189,9</a:t>
                      </a:r>
                    </a:p>
                  </a:txBody>
                  <a:tcPr marL="9525" marR="9525" marT="9525" marB="0" anchor="ctr"/>
                </a:tc>
              </a:tr>
              <a:tr h="291848"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Адресная инвестиционная программа МО город Белокуриха Алтайского края на 2015 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0" lang="ru-RU" sz="12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7 088,5</a:t>
                      </a:r>
                      <a:endParaRPr kumimoji="0" lang="ru-RU" sz="1200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5 429,6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0" lang="ru-RU" sz="12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2 817,7</a:t>
                      </a:r>
                      <a:endParaRPr kumimoji="0" lang="ru-RU" sz="1200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kumimoji="0" lang="ru-RU" sz="12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-2 611,9</a:t>
                      </a:r>
                    </a:p>
                  </a:txBody>
                  <a:tcPr marL="9525" marR="9525" marT="9525" marB="0" anchor="ctr"/>
                </a:tc>
              </a:tr>
              <a:tr h="291848"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Развитие муниципальной службы в МО</a:t>
                      </a:r>
                      <a:r>
                        <a:rPr lang="ru-RU" sz="1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г. Белокуриха на 2015-2020 годы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0" lang="ru-RU" sz="12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4 677,5</a:t>
                      </a:r>
                      <a:endParaRPr kumimoji="0" lang="ru-RU" sz="1200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6 924,1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0" lang="ru-RU" sz="12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5 683,7</a:t>
                      </a:r>
                      <a:endParaRPr kumimoji="0" lang="ru-RU" sz="1200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kumimoji="0" lang="ru-RU" sz="12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-1 240,4</a:t>
                      </a:r>
                    </a:p>
                  </a:txBody>
                  <a:tcPr marL="9525" marR="9525" marT="9525" marB="0" anchor="ctr"/>
                </a:tc>
              </a:tr>
              <a:tr h="460433"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Энергосбережение и повышение энергетической эффективности МО г. Белокуриха  Алтайского края на 2015-2021 годы.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0" lang="ru-RU" sz="12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2 255,7</a:t>
                      </a:r>
                      <a:endParaRPr kumimoji="0" lang="ru-RU" sz="1200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2 903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0" lang="ru-RU" sz="12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2 903</a:t>
                      </a:r>
                      <a:endParaRPr kumimoji="0" lang="ru-RU" sz="1200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kumimoji="0" lang="ru-RU" sz="12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0</a:t>
                      </a:r>
                    </a:p>
                  </a:txBody>
                  <a:tcPr marL="9525" marR="9525" marT="9525" marB="0" anchor="ctr"/>
                </a:tc>
              </a:tr>
              <a:tr h="460433"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Формирование современной городской среды на территории г.Белокуриха» на 2017-2020 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0" lang="ru-RU" sz="12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41,8</a:t>
                      </a:r>
                      <a:endParaRPr kumimoji="0" lang="ru-RU" sz="1200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0" lang="ru-RU" sz="12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252,1</a:t>
                      </a:r>
                      <a:endParaRPr kumimoji="0" lang="ru-RU" sz="1200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0" lang="ru-RU" sz="12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252,1</a:t>
                      </a:r>
                      <a:endParaRPr kumimoji="0" lang="ru-RU" sz="1200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kumimoji="0" lang="ru-RU" sz="12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0</a:t>
                      </a:r>
                    </a:p>
                  </a:txBody>
                  <a:tcPr marL="9525" marR="9525" marT="9525" marB="0" anchor="ctr"/>
                </a:tc>
              </a:tr>
              <a:tr h="126424"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Комплексное развитие социальной инфраструктуры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0" lang="ru-RU" sz="12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</a:t>
                      </a:r>
                      <a:endParaRPr kumimoji="0" lang="ru-RU" sz="1200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0" lang="ru-RU" sz="12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</a:t>
                      </a:r>
                      <a:r>
                        <a:rPr kumimoji="0" lang="ru-RU" sz="12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382</a:t>
                      </a:r>
                      <a:endParaRPr kumimoji="0" lang="ru-RU" sz="1200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0" lang="ru-RU" sz="12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494,6</a:t>
                      </a:r>
                      <a:endParaRPr kumimoji="0" lang="ru-RU" sz="1200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kumimoji="0" lang="ru-RU" sz="12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-887,4</a:t>
                      </a: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620688"/>
            <a:ext cx="8686800" cy="838200"/>
          </a:xfrm>
        </p:spPr>
        <p:txBody>
          <a:bodyPr>
            <a:normAutofit fontScale="90000"/>
          </a:bodyPr>
          <a:lstStyle/>
          <a:p>
            <a:pPr algn="r"/>
            <a:r>
              <a:rPr lang="ru-RU" b="1" dirty="0" smtClean="0"/>
              <a:t>МУНИЦИПАЛЬНЫЙ ДОЛГ ГОРОДА </a:t>
            </a:r>
            <a:r>
              <a:rPr lang="ru-RU" b="1" dirty="0" err="1" smtClean="0"/>
              <a:t>БелокурихА</a:t>
            </a:r>
            <a:r>
              <a:rPr lang="ru-RU" b="1" dirty="0" smtClean="0"/>
              <a:t> </a:t>
            </a:r>
            <a:r>
              <a:rPr lang="ru-RU" sz="2200" b="1" dirty="0" smtClean="0"/>
              <a:t>(тыс.РУБ.)</a:t>
            </a:r>
            <a:endParaRPr lang="ru-RU" sz="2200" dirty="0"/>
          </a:p>
        </p:txBody>
      </p:sp>
      <p:sp>
        <p:nvSpPr>
          <p:cNvPr id="4" name="TextBox 3"/>
          <p:cNvSpPr txBox="1"/>
          <p:nvPr/>
        </p:nvSpPr>
        <p:spPr>
          <a:xfrm>
            <a:off x="7236296" y="260648"/>
            <a:ext cx="15568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Слайд</a:t>
            </a:r>
            <a:r>
              <a:rPr lang="ru-RU" b="1" dirty="0" smtClean="0"/>
              <a:t> </a:t>
            </a:r>
            <a:r>
              <a:rPr lang="ru-RU" dirty="0" smtClean="0"/>
              <a:t>№ 10</a:t>
            </a:r>
            <a:endParaRPr lang="ru-RU" dirty="0"/>
          </a:p>
        </p:txBody>
      </p:sp>
      <p:graphicFrame>
        <p:nvGraphicFramePr>
          <p:cNvPr id="7" name="Содержимое 6"/>
          <p:cNvGraphicFramePr>
            <a:graphicFrameLocks noGrp="1"/>
          </p:cNvGraphicFramePr>
          <p:nvPr>
            <p:ph idx="1"/>
          </p:nvPr>
        </p:nvGraphicFramePr>
        <p:xfrm>
          <a:off x="304800" y="1554163"/>
          <a:ext cx="8686800" cy="45259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Схема 6"/>
          <p:cNvGraphicFramePr/>
          <p:nvPr/>
        </p:nvGraphicFramePr>
        <p:xfrm>
          <a:off x="0" y="260648"/>
          <a:ext cx="9144000" cy="64087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7236296" y="188640"/>
            <a:ext cx="15440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Слайд № 11</a:t>
            </a:r>
            <a:endParaRPr lang="ru-RU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хема 3"/>
          <p:cNvGraphicFramePr/>
          <p:nvPr/>
        </p:nvGraphicFramePr>
        <p:xfrm>
          <a:off x="214282" y="142852"/>
          <a:ext cx="8715436" cy="650085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7308304" y="260648"/>
            <a:ext cx="15568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Слайд № 12</a:t>
            </a:r>
            <a:endParaRPr lang="ru-RU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Заголовок 1"/>
          <p:cNvSpPr>
            <a:spLocks noGrp="1"/>
          </p:cNvSpPr>
          <p:nvPr>
            <p:ph type="title"/>
          </p:nvPr>
        </p:nvSpPr>
        <p:spPr>
          <a:xfrm>
            <a:off x="395536" y="142874"/>
            <a:ext cx="8229600" cy="765845"/>
          </a:xfrm>
        </p:spPr>
        <p:txBody>
          <a:bodyPr>
            <a:normAutofit/>
          </a:bodyPr>
          <a:lstStyle/>
          <a:p>
            <a:pPr algn="ctr"/>
            <a:r>
              <a:rPr lang="ru-RU" sz="2400" dirty="0" smtClean="0"/>
              <a:t>доходы на 1 человека</a:t>
            </a:r>
            <a:br>
              <a:rPr lang="ru-RU" sz="2400" dirty="0" smtClean="0"/>
            </a:br>
            <a:r>
              <a:rPr lang="ru-RU" sz="1400" dirty="0" smtClean="0"/>
              <a:t>по данным информации министерства финансов Алтайского края</a:t>
            </a:r>
            <a:endParaRPr lang="ru-RU" sz="2400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7236296" y="260648"/>
            <a:ext cx="15568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Слайд № 13</a:t>
            </a:r>
            <a:endParaRPr lang="ru-RU" dirty="0"/>
          </a:p>
        </p:txBody>
      </p:sp>
      <p:graphicFrame>
        <p:nvGraphicFramePr>
          <p:cNvPr id="7" name="Содержимое 6"/>
          <p:cNvGraphicFramePr>
            <a:graphicFrameLocks noGrp="1"/>
          </p:cNvGraphicFramePr>
          <p:nvPr>
            <p:ph idx="1"/>
          </p:nvPr>
        </p:nvGraphicFramePr>
        <p:xfrm>
          <a:off x="179512" y="1052736"/>
          <a:ext cx="8784973" cy="565583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54996"/>
                <a:gridCol w="1254996"/>
                <a:gridCol w="1162416"/>
                <a:gridCol w="1347576"/>
                <a:gridCol w="1102018"/>
                <a:gridCol w="1176072"/>
                <a:gridCol w="1486899"/>
              </a:tblGrid>
              <a:tr h="618121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Численность населения на 01.01.2018.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Собственные доходы                    за 2018 год                         (тыс. руб.)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Собственные доходы на 1 человека (руб.)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Общие доходы бюджета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Бюджетная обеспеченность на 1 человека (руб.)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Без объема на Белокуриху -2</a:t>
                      </a:r>
                    </a:p>
                  </a:txBody>
                  <a:tcPr marL="9525" marR="9525" marT="9525" marB="0" anchor="ctr"/>
                </a:tc>
              </a:tr>
              <a:tr h="328026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г. Белокуриха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15 179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188 219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12 400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487 114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32 091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21 332</a:t>
                      </a:r>
                    </a:p>
                  </a:txBody>
                  <a:tcPr marL="9525" marR="9525" marT="9525" marB="0" anchor="b"/>
                </a:tc>
              </a:tr>
              <a:tr h="288032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г. Алейск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28 972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159 811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5 516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582 514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20 106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12016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г. Барнаул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696 378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6 870 329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9 866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12 985 154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18 647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12016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г. Бийск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211 612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1 365 782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6 454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3 119 082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14 740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12016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г. Заринск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46 597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291 362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6 253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723 156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15 519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12016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г. Новоалтайск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73 439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440 010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5 992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1 094 930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14 909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12016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г. Рубцовск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144 128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532 654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3 696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1 951 903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13 543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12016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г. Славгород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40 048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213 872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5 340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729 950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18 227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12016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г. Яровое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18 092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79 132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4 374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324 407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17 931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96498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>
                          <a:solidFill>
                            <a:srgbClr val="4F81BD"/>
                          </a:solidFill>
                          <a:latin typeface="Times New Roman"/>
                        </a:rPr>
                        <a:t>ЗАТО Сибирский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>
                          <a:solidFill>
                            <a:srgbClr val="4F81BD"/>
                          </a:solidFill>
                          <a:latin typeface="Calibri"/>
                        </a:rPr>
                        <a:t>11 996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>
                          <a:solidFill>
                            <a:srgbClr val="4F81BD"/>
                          </a:solidFill>
                          <a:latin typeface="Calibri"/>
                        </a:rPr>
                        <a:t>80 510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6 711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>
                          <a:solidFill>
                            <a:srgbClr val="4F81BD"/>
                          </a:solidFill>
                          <a:latin typeface="Calibri"/>
                        </a:rPr>
                        <a:t>277 135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23 102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12016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По городам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1 286 441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10 221 681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7 946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22 275 345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17 315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12016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По районам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1 063 639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7 576 936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7 124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22 562 275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21 212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96498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По Алтайскому краю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2 350 080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17 798 617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7 574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44 837 620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19 079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12016">
                <a:tc>
                  <a:txBody>
                    <a:bodyPr/>
                    <a:lstStyle/>
                    <a:p>
                      <a:pPr algn="l" fontAlgn="b"/>
                      <a:endParaRPr lang="ru-RU" sz="14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67045">
                <a:tc gridSpan="4"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В общих доходах объем на Белокуриху-2 - 163 303,4 т.р.</a:t>
                      </a: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</p:spTree>
  </p:cSld>
  <p:clrMapOvr>
    <a:masterClrMapping/>
  </p:clrMapOvr>
  <p:transition>
    <p:strips dir="ru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Содержимое 5"/>
          <p:cNvGraphicFramePr>
            <a:graphicFrameLocks noGrp="1"/>
          </p:cNvGraphicFramePr>
          <p:nvPr>
            <p:ph type="pic" idx="1"/>
          </p:nvPr>
        </p:nvGraphicFramePr>
        <p:xfrm>
          <a:off x="323528" y="1412775"/>
          <a:ext cx="8568952" cy="482453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71122"/>
                <a:gridCol w="4498698"/>
                <a:gridCol w="2999132"/>
              </a:tblGrid>
              <a:tr h="76301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№ </a:t>
                      </a:r>
                      <a:r>
                        <a:rPr lang="ru-RU" sz="1400" b="0" i="0" u="none" strike="noStrike" dirty="0" err="1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</a:t>
                      </a:r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/</a:t>
                      </a:r>
                      <a:r>
                        <a:rPr lang="ru-RU" sz="1400" b="0" i="0" u="none" strike="noStrike" dirty="0" err="1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474" marR="5474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Год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474" marR="5474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Сумма </a:t>
                      </a:r>
                    </a:p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 рублях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474" marR="5474" marT="9525" marB="0" anchor="ctr"/>
                </a:tc>
              </a:tr>
              <a:tr h="58021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1.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474" marR="5474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2013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474" marR="5474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11 394 000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474" marR="5474" marT="9525" marB="0" anchor="ctr"/>
                </a:tc>
              </a:tr>
              <a:tr h="58021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2.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474" marR="5474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2014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474" marR="5474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10 833 000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474" marR="5474" marT="9525" marB="0" anchor="ctr"/>
                </a:tc>
              </a:tr>
              <a:tr h="58021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3.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474" marR="5474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2015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474" marR="5474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6 842 000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474" marR="5474" marT="9525" marB="0" anchor="ctr"/>
                </a:tc>
              </a:tr>
              <a:tr h="58021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4.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474" marR="5474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2016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474" marR="5474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6 275 000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474" marR="5474" marT="9525" marB="0" anchor="ctr"/>
                </a:tc>
              </a:tr>
              <a:tr h="58021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5.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474" marR="5474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2017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474" marR="5474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3 072 000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474" marR="5474" marT="9525" marB="0" anchor="ctr"/>
                </a:tc>
              </a:tr>
              <a:tr h="58021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6.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474" marR="5474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 2018 году министерством финансов Алтайского края отрицательный трансферт не установлен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474" marR="5474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474" marR="5474" marT="9525" marB="0" anchor="ctr"/>
                </a:tc>
              </a:tr>
              <a:tr h="58021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5474" marR="5474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Итого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474" marR="5474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38 416 000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474" marR="5474" marT="9525" marB="0" anchor="ctr"/>
                </a:tc>
              </a:tr>
            </a:tbl>
          </a:graphicData>
        </a:graphic>
      </p:graphicFrame>
      <p:sp>
        <p:nvSpPr>
          <p:cNvPr id="9218" name="Заголовок 1"/>
          <p:cNvSpPr>
            <a:spLocks noGrp="1"/>
          </p:cNvSpPr>
          <p:nvPr>
            <p:ph type="title"/>
          </p:nvPr>
        </p:nvSpPr>
        <p:spPr>
          <a:xfrm>
            <a:off x="1691680" y="404664"/>
            <a:ext cx="5867400" cy="648072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400" dirty="0" smtClean="0"/>
              <a:t>Информация по отрицательному трансферту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236296" y="260648"/>
            <a:ext cx="15087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Слайд № 14</a:t>
            </a:r>
            <a:endParaRPr lang="ru-RU" dirty="0"/>
          </a:p>
        </p:txBody>
      </p:sp>
    </p:spTree>
  </p:cSld>
  <p:clrMapOvr>
    <a:masterClrMapping/>
  </p:clrMapOvr>
  <p:transition>
    <p:strips dir="ru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6" name="Подзаголовок 5"/>
          <p:cNvSpPr>
            <a:spLocks noGrp="1"/>
          </p:cNvSpPr>
          <p:nvPr>
            <p:ph type="subTitle" idx="1"/>
          </p:nvPr>
        </p:nvSpPr>
        <p:spPr>
          <a:xfrm>
            <a:off x="251520" y="5229200"/>
            <a:ext cx="2619364" cy="914400"/>
          </a:xfrm>
        </p:spPr>
        <p:txBody>
          <a:bodyPr/>
          <a:lstStyle/>
          <a:p>
            <a:pPr algn="ctr"/>
            <a:r>
              <a:rPr lang="ru-RU" b="1" i="1" dirty="0" smtClean="0"/>
              <a:t>Всего доходов </a:t>
            </a:r>
          </a:p>
          <a:p>
            <a:pPr algn="ctr"/>
            <a:r>
              <a:rPr lang="ru-RU" b="1" i="1" dirty="0" smtClean="0"/>
              <a:t>487 114 т.р.</a:t>
            </a:r>
            <a:endParaRPr lang="ru-RU" b="1" i="1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683568" y="620688"/>
            <a:ext cx="799288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dirty="0" smtClean="0"/>
              <a:t>Консолидированный бюджет по доходам</a:t>
            </a:r>
            <a:endParaRPr lang="ru-RU" sz="3200" dirty="0"/>
          </a:p>
        </p:txBody>
      </p:sp>
      <p:sp>
        <p:nvSpPr>
          <p:cNvPr id="8" name="TextBox 7"/>
          <p:cNvSpPr txBox="1"/>
          <p:nvPr/>
        </p:nvSpPr>
        <p:spPr>
          <a:xfrm>
            <a:off x="7236296" y="260648"/>
            <a:ext cx="101341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Слайд № 1</a:t>
            </a:r>
            <a:endParaRPr lang="ru-RU" sz="1400" dirty="0">
              <a:solidFill>
                <a:srgbClr val="FFC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7" name="Диаграмма 6"/>
          <p:cNvGraphicFramePr/>
          <p:nvPr/>
        </p:nvGraphicFramePr>
        <p:xfrm>
          <a:off x="179512" y="1196752"/>
          <a:ext cx="8784976" cy="51845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>
    <p:wheel spokes="3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548680"/>
            <a:ext cx="8686800" cy="857256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/>
              <a:t>СОБСТВЕННЫЕ ДОХОДЫ БЮДЖЕТА ГОРОДА </a:t>
            </a:r>
            <a:br>
              <a:rPr lang="ru-RU" b="1" dirty="0" smtClean="0"/>
            </a:br>
            <a:r>
              <a:rPr lang="ru-RU" sz="2700" b="1" dirty="0" smtClean="0"/>
              <a:t>за</a:t>
            </a:r>
            <a:r>
              <a:rPr lang="ru-RU" b="1" dirty="0" smtClean="0"/>
              <a:t> 2018 ГОД</a:t>
            </a:r>
            <a:endParaRPr lang="ru-RU" sz="2200" dirty="0"/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6429388" y="6000768"/>
            <a:ext cx="2571768" cy="71438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Всего: 481 252 тыс.рублей</a:t>
            </a:r>
            <a:endParaRPr lang="ru-RU" sz="14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308304" y="188640"/>
            <a:ext cx="13805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solidFill>
                  <a:srgbClr val="FFC000"/>
                </a:solidFill>
              </a:rPr>
              <a:t>Слайд № 2</a:t>
            </a:r>
            <a:endParaRPr lang="ru-RU" dirty="0">
              <a:solidFill>
                <a:srgbClr val="FFC000"/>
              </a:solidFill>
            </a:endParaRPr>
          </a:p>
        </p:txBody>
      </p:sp>
      <p:graphicFrame>
        <p:nvGraphicFramePr>
          <p:cNvPr id="8" name="Содержимое 7"/>
          <p:cNvGraphicFramePr>
            <a:graphicFrameLocks noGrp="1"/>
          </p:cNvGraphicFramePr>
          <p:nvPr>
            <p:ph idx="1"/>
          </p:nvPr>
        </p:nvGraphicFramePr>
        <p:xfrm>
          <a:off x="304800" y="1554163"/>
          <a:ext cx="8686800" cy="45259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>
    <p:pull dir="d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692696"/>
            <a:ext cx="8686800" cy="838200"/>
          </a:xfrm>
        </p:spPr>
        <p:txBody>
          <a:bodyPr>
            <a:normAutofit fontScale="9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 </a:t>
            </a:r>
            <a:br>
              <a:rPr lang="ru-RU" dirty="0" smtClean="0"/>
            </a:br>
            <a:r>
              <a:rPr lang="ru-RU" dirty="0" smtClean="0"/>
              <a:t>Консолидированный бюджет </a:t>
            </a:r>
            <a:br>
              <a:rPr lang="ru-RU" dirty="0" smtClean="0"/>
            </a:br>
            <a:r>
              <a:rPr lang="ru-RU" dirty="0" smtClean="0"/>
              <a:t>по расходам  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6948264" y="6021288"/>
            <a:ext cx="200024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i="1" dirty="0" smtClean="0"/>
              <a:t>Всего расходов </a:t>
            </a:r>
          </a:p>
          <a:p>
            <a:pPr algn="ctr"/>
            <a:r>
              <a:rPr lang="ru-RU" b="1" i="1" dirty="0" smtClean="0"/>
              <a:t>481 252 т.р.</a:t>
            </a:r>
            <a:endParaRPr lang="ru-RU" b="1" i="1" dirty="0"/>
          </a:p>
        </p:txBody>
      </p:sp>
      <p:graphicFrame>
        <p:nvGraphicFramePr>
          <p:cNvPr id="7" name="Содержимое 6"/>
          <p:cNvGraphicFramePr>
            <a:graphicFrameLocks noGrp="1"/>
          </p:cNvGraphicFramePr>
          <p:nvPr>
            <p:ph idx="1"/>
          </p:nvPr>
        </p:nvGraphicFramePr>
        <p:xfrm>
          <a:off x="-115910" y="1412776"/>
          <a:ext cx="9107510" cy="44644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7236296" y="260648"/>
            <a:ext cx="13805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solidFill>
                  <a:srgbClr val="FFC000"/>
                </a:solidFill>
              </a:rPr>
              <a:t>Слайд № 3</a:t>
            </a:r>
            <a:endParaRPr lang="ru-RU" dirty="0">
              <a:solidFill>
                <a:srgbClr val="FFC000"/>
              </a:solidFill>
            </a:endParaRPr>
          </a:p>
        </p:txBody>
      </p:sp>
      <p:graphicFrame>
        <p:nvGraphicFramePr>
          <p:cNvPr id="8" name="Диаграмма 7"/>
          <p:cNvGraphicFramePr/>
          <p:nvPr/>
        </p:nvGraphicFramePr>
        <p:xfrm>
          <a:off x="179512" y="1772816"/>
          <a:ext cx="8568951" cy="48965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20" y="142852"/>
            <a:ext cx="8686800" cy="857256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/>
              <a:t>СТРУКТУРА РАСХОДОВ БЮДЖЕТА города </a:t>
            </a:r>
            <a:br>
              <a:rPr lang="ru-RU" b="1" dirty="0" smtClean="0"/>
            </a:br>
            <a:r>
              <a:rPr lang="ru-RU" sz="2000" b="1" dirty="0" err="1" smtClean="0"/>
              <a:t>зА</a:t>
            </a:r>
            <a:r>
              <a:rPr lang="ru-RU" b="1" dirty="0" smtClean="0"/>
              <a:t> 2018 ГОД </a:t>
            </a:r>
            <a:r>
              <a:rPr lang="ru-RU" sz="2200" b="1" dirty="0" smtClean="0"/>
              <a:t>(ЗА СЧЕТ СОБСТВЕННЫХ ДОХОДОВ) </a:t>
            </a:r>
            <a:r>
              <a:rPr lang="ru-RU" sz="2400" dirty="0" smtClean="0"/>
              <a:t>Слайд № 4</a:t>
            </a:r>
            <a:endParaRPr lang="ru-RU" sz="2200" dirty="0"/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6000760" y="6000768"/>
            <a:ext cx="2928958" cy="64294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Всего: 301 591,2 тыс.рублей</a:t>
            </a:r>
            <a:endParaRPr lang="ru-RU" sz="14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graphicFrame>
        <p:nvGraphicFramePr>
          <p:cNvPr id="7" name="Содержимое 6"/>
          <p:cNvGraphicFramePr>
            <a:graphicFrameLocks noGrp="1"/>
          </p:cNvGraphicFramePr>
          <p:nvPr>
            <p:ph idx="1"/>
          </p:nvPr>
        </p:nvGraphicFramePr>
        <p:xfrm>
          <a:off x="304800" y="1554163"/>
          <a:ext cx="8686800" cy="45259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>
    <p:pull dir="d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85728"/>
            <a:ext cx="8686800" cy="83820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/>
              <a:t>СТРУКТУРА РАСХОДОВ БЮДЖЕТА города </a:t>
            </a:r>
            <a:br>
              <a:rPr lang="ru-RU" b="1" dirty="0" smtClean="0"/>
            </a:br>
            <a:r>
              <a:rPr lang="ru-RU" b="1" dirty="0" smtClean="0"/>
              <a:t>в </a:t>
            </a:r>
            <a:r>
              <a:rPr lang="ru-RU" b="1" dirty="0" smtClean="0"/>
              <a:t>2018 </a:t>
            </a:r>
            <a:r>
              <a:rPr lang="ru-RU" b="1" dirty="0" smtClean="0"/>
              <a:t>году        </a:t>
            </a:r>
            <a:r>
              <a:rPr lang="ru-RU" sz="2400" dirty="0" smtClean="0"/>
              <a:t>Слайд № 5 </a:t>
            </a: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sz="2700" b="1" dirty="0" smtClean="0"/>
              <a:t>ПО Направлениям использования</a:t>
            </a:r>
            <a:endParaRPr lang="ru-RU" sz="2700" dirty="0"/>
          </a:p>
        </p:txBody>
      </p:sp>
      <p:graphicFrame>
        <p:nvGraphicFramePr>
          <p:cNvPr id="6" name="Object 4"/>
          <p:cNvGraphicFramePr>
            <a:graphicFrameLocks noGrp="1" noChangeAspect="1"/>
          </p:cNvGraphicFramePr>
          <p:nvPr>
            <p:ph idx="1"/>
          </p:nvPr>
        </p:nvGraphicFramePr>
        <p:xfrm>
          <a:off x="304800" y="1554163"/>
          <a:ext cx="8686800" cy="430372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7" name="Диаграмма 6"/>
          <p:cNvGraphicFramePr/>
          <p:nvPr/>
        </p:nvGraphicFramePr>
        <p:xfrm>
          <a:off x="0" y="1556792"/>
          <a:ext cx="9144000" cy="48245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flipV="1">
            <a:off x="457205" y="-1"/>
            <a:ext cx="8186767" cy="474321"/>
          </a:xfrm>
        </p:spPr>
        <p:txBody>
          <a:bodyPr>
            <a:noAutofit/>
          </a:bodyPr>
          <a:lstStyle/>
          <a:p>
            <a:pPr algn="ctr"/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0" y="4"/>
          <a:ext cx="9143999" cy="685799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974324"/>
                <a:gridCol w="1463043"/>
                <a:gridCol w="1389892"/>
                <a:gridCol w="1316740"/>
              </a:tblGrid>
              <a:tr h="772807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Расходы городского бюджета</a:t>
                      </a:r>
                    </a:p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(за счет всех источников финансирования) </a:t>
                      </a:r>
                      <a:r>
                        <a:rPr kumimoji="0" lang="ru-RU" sz="1400" b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Слайд № 6</a:t>
                      </a:r>
                      <a:endParaRPr kumimoji="0" lang="ru-RU" sz="1400" b="0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/>
                        <a:t>2017</a:t>
                      </a:r>
                    </a:p>
                    <a:p>
                      <a:pPr algn="ctr"/>
                      <a:r>
                        <a:rPr lang="ru-RU" sz="1800" dirty="0" smtClean="0"/>
                        <a:t>(тыс. руб.)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/>
                        <a:t>2018</a:t>
                      </a:r>
                    </a:p>
                    <a:p>
                      <a:pPr algn="ctr"/>
                      <a:r>
                        <a:rPr lang="ru-RU" sz="1800" dirty="0" smtClean="0"/>
                        <a:t>(тыс. руб.)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Отклонения </a:t>
                      </a:r>
                    </a:p>
                    <a:p>
                      <a:pPr algn="ctr"/>
                      <a:r>
                        <a:rPr lang="ru-RU" sz="1200" dirty="0" smtClean="0"/>
                        <a:t>+</a:t>
                      </a:r>
                      <a:r>
                        <a:rPr lang="ru-RU" sz="1200" baseline="0" dirty="0" smtClean="0"/>
                        <a:t> превышение</a:t>
                      </a:r>
                    </a:p>
                    <a:p>
                      <a:pPr algn="ctr">
                        <a:buFontTx/>
                        <a:buChar char="-"/>
                      </a:pPr>
                      <a:r>
                        <a:rPr lang="ru-RU" sz="1200" baseline="0" dirty="0" smtClean="0"/>
                        <a:t>- Снижение</a:t>
                      </a:r>
                      <a:endParaRPr lang="ru-RU" sz="1200" dirty="0"/>
                    </a:p>
                  </a:txBody>
                  <a:tcPr/>
                </a:tc>
              </a:tr>
              <a:tr h="316148"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Всего в том числе: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0" lang="ru-RU" sz="12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301 591</a:t>
                      </a:r>
                      <a:endParaRPr kumimoji="0" lang="ru-RU" sz="1200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0" lang="ru-RU" sz="12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481 252</a:t>
                      </a:r>
                      <a:endParaRPr kumimoji="0" lang="ru-RU" sz="1200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kumimoji="0" lang="ru-RU" sz="12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+ 179 661</a:t>
                      </a:r>
                    </a:p>
                  </a:txBody>
                  <a:tcPr marL="9525" marR="9525" marT="9525" marB="0" anchor="b"/>
                </a:tc>
              </a:tr>
              <a:tr h="316148"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Администрация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0" lang="ru-RU" sz="12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108 497</a:t>
                      </a:r>
                      <a:endParaRPr kumimoji="0" lang="ru-RU" sz="1200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0" lang="ru-RU" sz="12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274 281</a:t>
                      </a:r>
                      <a:endParaRPr kumimoji="0" lang="ru-RU" sz="1200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kumimoji="0" lang="ru-RU" sz="12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+165 784</a:t>
                      </a:r>
                    </a:p>
                  </a:txBody>
                  <a:tcPr marL="9525" marR="9525" marT="9525" marB="0" anchor="b"/>
                </a:tc>
              </a:tr>
              <a:tr h="316148"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Глава администрации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0" lang="ru-RU" sz="12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1 000</a:t>
                      </a:r>
                      <a:endParaRPr kumimoji="0" lang="ru-RU" sz="1200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0" lang="ru-RU" sz="12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1 088</a:t>
                      </a:r>
                      <a:endParaRPr kumimoji="0" lang="ru-RU" sz="1200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kumimoji="0" lang="ru-RU" sz="12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+88</a:t>
                      </a:r>
                    </a:p>
                  </a:txBody>
                  <a:tcPr marL="9525" marR="9525" marT="9525" marB="0" anchor="b"/>
                </a:tc>
              </a:tr>
              <a:tr h="316148"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Совет депутатов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0" lang="ru-RU" sz="12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1 074</a:t>
                      </a:r>
                      <a:endParaRPr kumimoji="0" lang="ru-RU" sz="1200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0" lang="ru-RU" sz="12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1 286</a:t>
                      </a:r>
                      <a:endParaRPr kumimoji="0" lang="ru-RU" sz="1200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kumimoji="0" lang="ru-RU" sz="12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+212</a:t>
                      </a:r>
                    </a:p>
                  </a:txBody>
                  <a:tcPr marL="9525" marR="9525" marT="9525" marB="0" anchor="b"/>
                </a:tc>
              </a:tr>
              <a:tr h="316148"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Контрольно-счётная палата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0" lang="ru-RU" sz="12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1 104</a:t>
                      </a:r>
                      <a:endParaRPr kumimoji="0" lang="ru-RU" sz="1200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0" lang="ru-RU" sz="12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1 212</a:t>
                      </a:r>
                      <a:endParaRPr kumimoji="0" lang="ru-RU" sz="1200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kumimoji="0" lang="ru-RU" sz="12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+108</a:t>
                      </a:r>
                    </a:p>
                  </a:txBody>
                  <a:tcPr marL="9525" marR="9525" marT="9525" marB="0" anchor="b"/>
                </a:tc>
              </a:tr>
              <a:tr h="321218"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Комитет по имуществу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0" lang="ru-RU" sz="12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9 038</a:t>
                      </a:r>
                      <a:endParaRPr kumimoji="0" lang="ru-RU" sz="1200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0" lang="ru-RU" sz="12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9 251</a:t>
                      </a:r>
                      <a:endParaRPr kumimoji="0" lang="ru-RU" sz="1200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kumimoji="0" lang="ru-RU" sz="12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+213</a:t>
                      </a:r>
                    </a:p>
                  </a:txBody>
                  <a:tcPr marL="9525" marR="9525" marT="9525" marB="0" anchor="b"/>
                </a:tc>
              </a:tr>
              <a:tr h="316148"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ЕДДС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0" lang="ru-RU" sz="12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1 282</a:t>
                      </a:r>
                      <a:endParaRPr kumimoji="0" lang="ru-RU" sz="1200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0" lang="ru-RU" sz="12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1 807</a:t>
                      </a:r>
                      <a:endParaRPr kumimoji="0" lang="ru-RU" sz="1200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kumimoji="0" lang="ru-RU" sz="12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+525</a:t>
                      </a:r>
                    </a:p>
                  </a:txBody>
                  <a:tcPr marL="9525" marR="9525" marT="9525" marB="0" anchor="b"/>
                </a:tc>
              </a:tr>
              <a:tr h="316148"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Комитет по финансам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0" lang="ru-RU" sz="12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6 589</a:t>
                      </a:r>
                      <a:endParaRPr kumimoji="0" lang="ru-RU" sz="1200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0" lang="ru-RU" sz="12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3 846</a:t>
                      </a:r>
                      <a:endParaRPr kumimoji="0" lang="ru-RU" sz="1200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kumimoji="0" lang="ru-RU" sz="12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-2 743</a:t>
                      </a:r>
                    </a:p>
                  </a:txBody>
                  <a:tcPr marL="9525" marR="9525" marT="9525" marB="0" anchor="b"/>
                </a:tc>
              </a:tr>
              <a:tr h="316148"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МБОУДОД «ЦЭВ»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0" lang="ru-RU" sz="12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8 977</a:t>
                      </a:r>
                      <a:endParaRPr kumimoji="0" lang="ru-RU" sz="1200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0" lang="ru-RU" sz="12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10 425</a:t>
                      </a:r>
                      <a:endParaRPr kumimoji="0" lang="ru-RU" sz="1200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kumimoji="0" lang="ru-RU" sz="12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+1 448</a:t>
                      </a:r>
                    </a:p>
                  </a:txBody>
                  <a:tcPr marL="9525" marR="9525" marT="9525" marB="0" anchor="b"/>
                </a:tc>
              </a:tr>
              <a:tr h="316148"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МБДОУ «Сказка»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0" lang="ru-RU" sz="12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25 445</a:t>
                      </a:r>
                      <a:endParaRPr kumimoji="0" lang="ru-RU" sz="1200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0" lang="ru-RU" sz="12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27 931</a:t>
                      </a:r>
                      <a:endParaRPr kumimoji="0" lang="ru-RU" sz="1200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kumimoji="0" lang="ru-RU" sz="12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+ 2486</a:t>
                      </a:r>
                    </a:p>
                  </a:txBody>
                  <a:tcPr marL="9525" marR="9525" marT="9525" marB="0" anchor="b"/>
                </a:tc>
              </a:tr>
              <a:tr h="316148"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МБДОУ </a:t>
                      </a:r>
                      <a:r>
                        <a:rPr lang="ru-RU" sz="12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д</a:t>
                      </a:r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/с «Рябинка»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0" lang="ru-RU" sz="12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21 604</a:t>
                      </a:r>
                      <a:endParaRPr kumimoji="0" lang="ru-RU" sz="1200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0" lang="ru-RU" sz="12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23 454</a:t>
                      </a:r>
                      <a:endParaRPr kumimoji="0" lang="ru-RU" sz="1200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kumimoji="0" lang="ru-RU" sz="12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+1 850</a:t>
                      </a:r>
                    </a:p>
                  </a:txBody>
                  <a:tcPr marL="9525" marR="9525" marT="9525" marB="0" anchor="b"/>
                </a:tc>
              </a:tr>
              <a:tr h="31767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МБДОУ </a:t>
                      </a:r>
                      <a:r>
                        <a:rPr lang="ru-RU" sz="12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д</a:t>
                      </a:r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/с «</a:t>
                      </a:r>
                      <a:r>
                        <a:rPr lang="ru-RU" sz="12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Алёнушка</a:t>
                      </a:r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»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0" lang="ru-RU" sz="12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18 484</a:t>
                      </a:r>
                      <a:endParaRPr kumimoji="0" lang="ru-RU" sz="1200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0" lang="ru-RU" sz="12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18 783</a:t>
                      </a:r>
                      <a:endParaRPr kumimoji="0" lang="ru-RU" sz="1200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kumimoji="0" lang="ru-RU" sz="12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+299</a:t>
                      </a:r>
                    </a:p>
                  </a:txBody>
                  <a:tcPr marL="9525" marR="9525" marT="9525" marB="0" anchor="b"/>
                </a:tc>
              </a:tr>
              <a:tr h="321528"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МБОУ </a:t>
                      </a:r>
                      <a:r>
                        <a:rPr lang="ru-RU" sz="1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«Школа № 1»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0" lang="ru-RU" sz="12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26 446</a:t>
                      </a:r>
                      <a:endParaRPr kumimoji="0" lang="ru-RU" sz="1200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0" lang="ru-RU" sz="12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28 710</a:t>
                      </a:r>
                      <a:endParaRPr kumimoji="0" lang="ru-RU" sz="1200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kumimoji="0" lang="ru-RU" sz="12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+2 264</a:t>
                      </a:r>
                    </a:p>
                  </a:txBody>
                  <a:tcPr marL="9525" marR="9525" marT="9525" marB="0" anchor="b"/>
                </a:tc>
              </a:tr>
              <a:tr h="31614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МБОУ </a:t>
                      </a:r>
                      <a:r>
                        <a:rPr lang="ru-RU" sz="1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«Школа № 2»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0" lang="ru-RU" sz="12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41 664</a:t>
                      </a:r>
                      <a:endParaRPr kumimoji="0" lang="ru-RU" sz="1200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0" lang="ru-RU" sz="12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42 967</a:t>
                      </a:r>
                      <a:endParaRPr kumimoji="0" lang="ru-RU" sz="1200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kumimoji="0" lang="ru-RU" sz="12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+1 303</a:t>
                      </a:r>
                    </a:p>
                  </a:txBody>
                  <a:tcPr marL="9525" marR="9525" marT="9525" marB="0" anchor="b"/>
                </a:tc>
              </a:tr>
              <a:tr h="316148"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МБОУДОД</a:t>
                      </a:r>
                      <a:r>
                        <a:rPr lang="ru-RU" sz="1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« ДШИ»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0" lang="ru-RU" sz="12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11 352</a:t>
                      </a:r>
                      <a:endParaRPr kumimoji="0" lang="ru-RU" sz="1200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0" lang="ru-RU" sz="12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13 334</a:t>
                      </a:r>
                      <a:endParaRPr kumimoji="0" lang="ru-RU" sz="1200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kumimoji="0" lang="ru-RU" sz="12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+1 982</a:t>
                      </a:r>
                    </a:p>
                  </a:txBody>
                  <a:tcPr marL="9525" marR="9525" marT="9525" marB="0" anchor="b"/>
                </a:tc>
              </a:tr>
              <a:tr h="316148"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МБУ «Центр культуры»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0" lang="ru-RU" sz="12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7 132</a:t>
                      </a:r>
                      <a:endParaRPr kumimoji="0" lang="ru-RU" sz="1200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0" lang="ru-RU" sz="12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8 873</a:t>
                      </a:r>
                      <a:endParaRPr kumimoji="0" lang="ru-RU" sz="1200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kumimoji="0" lang="ru-RU" sz="12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+1 741</a:t>
                      </a:r>
                    </a:p>
                  </a:txBody>
                  <a:tcPr marL="9525" marR="9525" marT="9525" marB="0" anchor="b"/>
                </a:tc>
              </a:tr>
              <a:tr h="316148"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МБОУДОД «ДЮСШ»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0" lang="ru-RU" sz="12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8 233</a:t>
                      </a:r>
                      <a:endParaRPr kumimoji="0" lang="ru-RU" sz="1200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0" lang="ru-RU" sz="12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10 106</a:t>
                      </a:r>
                      <a:endParaRPr kumimoji="0" lang="ru-RU" sz="1200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kumimoji="0" lang="ru-RU" sz="12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+1 873</a:t>
                      </a:r>
                    </a:p>
                  </a:txBody>
                  <a:tcPr marL="9525" marR="9525" marT="9525" marB="0" anchor="b"/>
                </a:tc>
              </a:tr>
              <a:tr h="316148"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МБУ «Комитет по СМИ»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0" lang="ru-RU" sz="12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3 670</a:t>
                      </a:r>
                      <a:endParaRPr kumimoji="0" lang="ru-RU" sz="1200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0" lang="ru-RU" sz="12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3 453</a:t>
                      </a:r>
                      <a:endParaRPr kumimoji="0" lang="ru-RU" sz="1200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kumimoji="0" lang="ru-RU" sz="12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-217</a:t>
                      </a:r>
                    </a:p>
                  </a:txBody>
                  <a:tcPr marL="9525" marR="9525" marT="9525" marB="0" anchor="b"/>
                </a:tc>
              </a:tr>
              <a:tr h="382544"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МБУ «Городские леса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0" lang="ru-RU" sz="12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</a:t>
                      </a:r>
                      <a:endParaRPr kumimoji="0" lang="ru-RU" sz="1200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0" lang="ru-RU" sz="12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445</a:t>
                      </a:r>
                      <a:endParaRPr kumimoji="0" lang="ru-RU" sz="1200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kumimoji="0" lang="ru-RU" sz="12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+445</a:t>
                      </a: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457200" y="214313"/>
            <a:ext cx="8686800" cy="785812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/>
              <a:t>ИСТОЧНИКИ ФИНАНСИРОВАНИЯ РАСХОДОВ БЮДЖЕТА ГОРОДА </a:t>
            </a:r>
            <a:r>
              <a:rPr lang="ru-RU" sz="2200" b="1" dirty="0" smtClean="0"/>
              <a:t>(тыс.РУБ.)                     </a:t>
            </a:r>
            <a:r>
              <a:rPr lang="ru-RU" sz="2400" dirty="0" smtClean="0"/>
              <a:t>Слайд № 7</a:t>
            </a:r>
            <a:endParaRPr lang="ru-RU" sz="2200" dirty="0"/>
          </a:p>
        </p:txBody>
      </p:sp>
      <p:sp>
        <p:nvSpPr>
          <p:cNvPr id="8" name="Прямоугольник 7"/>
          <p:cNvSpPr/>
          <p:nvPr/>
        </p:nvSpPr>
        <p:spPr>
          <a:xfrm rot="16200000">
            <a:off x="107125" y="3607595"/>
            <a:ext cx="1785950" cy="2857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2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 rot="16200000">
            <a:off x="4964909" y="3679033"/>
            <a:ext cx="1785950" cy="2857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2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 rot="16200000">
            <a:off x="2607455" y="3607595"/>
            <a:ext cx="1785950" cy="2857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2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7812360" y="3068960"/>
            <a:ext cx="1080120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доходы</a:t>
            </a:r>
            <a:endParaRPr lang="ru-RU" dirty="0"/>
          </a:p>
        </p:txBody>
      </p:sp>
      <p:graphicFrame>
        <p:nvGraphicFramePr>
          <p:cNvPr id="12" name="Диаграмма 11"/>
          <p:cNvGraphicFramePr/>
          <p:nvPr/>
        </p:nvGraphicFramePr>
        <p:xfrm>
          <a:off x="323529" y="1124744"/>
          <a:ext cx="7344815" cy="52565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4" name="Прямоугольник 13"/>
          <p:cNvSpPr/>
          <p:nvPr/>
        </p:nvSpPr>
        <p:spPr>
          <a:xfrm>
            <a:off x="7740352" y="4653136"/>
            <a:ext cx="1224136" cy="6480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smtClean="0"/>
              <a:t>- Дефицит</a:t>
            </a:r>
          </a:p>
          <a:p>
            <a:pPr algn="ctr"/>
            <a:r>
              <a:rPr lang="ru-RU" sz="1400" dirty="0" smtClean="0"/>
              <a:t>+ </a:t>
            </a:r>
            <a:r>
              <a:rPr lang="ru-RU" sz="1400" dirty="0" err="1" smtClean="0"/>
              <a:t>Профицит</a:t>
            </a:r>
            <a:endParaRPr lang="ru-RU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85728"/>
            <a:ext cx="8686800" cy="83820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/>
              <a:t>УДЕЛЬНЫЙ ВЕС РАСХОДОВ </a:t>
            </a:r>
            <a:br>
              <a:rPr lang="ru-RU" b="1" dirty="0" smtClean="0"/>
            </a:br>
            <a:r>
              <a:rPr lang="ru-RU" b="1" dirty="0" smtClean="0"/>
              <a:t>НА реализацию </a:t>
            </a:r>
            <a:r>
              <a:rPr lang="ru-RU" b="1" dirty="0" err="1" smtClean="0"/>
              <a:t>МУНИЦИПАЛЬНЫх</a:t>
            </a:r>
            <a:r>
              <a:rPr lang="ru-RU" b="1" dirty="0" smtClean="0"/>
              <a:t> ПРОГРАММ </a:t>
            </a:r>
            <a:r>
              <a:rPr lang="ru-RU" sz="2200" b="1" dirty="0" smtClean="0"/>
              <a:t>(</a:t>
            </a:r>
            <a:r>
              <a:rPr lang="en-US" sz="2200" b="1" dirty="0" smtClean="0"/>
              <a:t>℅</a:t>
            </a:r>
            <a:r>
              <a:rPr lang="ru-RU" sz="2200" b="1" dirty="0" smtClean="0"/>
              <a:t>)</a:t>
            </a:r>
            <a:r>
              <a:rPr lang="ru-RU" sz="2400" dirty="0" smtClean="0"/>
              <a:t>                Слайд № 8</a:t>
            </a:r>
            <a:endParaRPr lang="ru-RU" sz="2200" dirty="0"/>
          </a:p>
        </p:txBody>
      </p:sp>
      <p:graphicFrame>
        <p:nvGraphicFramePr>
          <p:cNvPr id="9" name="Содержимое 8"/>
          <p:cNvGraphicFramePr>
            <a:graphicFrameLocks noGrp="1"/>
          </p:cNvGraphicFramePr>
          <p:nvPr>
            <p:ph idx="1"/>
          </p:nvPr>
        </p:nvGraphicFramePr>
        <p:xfrm>
          <a:off x="304800" y="1484784"/>
          <a:ext cx="8686800" cy="511256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2304</TotalTime>
  <Words>1422</Words>
  <Application>Microsoft Office PowerPoint</Application>
  <PresentationFormat>Экран (4:3)</PresentationFormat>
  <Paragraphs>442</Paragraphs>
  <Slides>15</Slides>
  <Notes>0</Notes>
  <HiddenSlides>2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Трек</vt:lpstr>
      <vt:lpstr>К проекту отчета об исполнении  Бюджета ГОРОДА Белокуриха  за 2018 ГОД</vt:lpstr>
      <vt:lpstr>   </vt:lpstr>
      <vt:lpstr>СОБСТВЕННЫЕ ДОХОДЫ БЮДЖЕТА ГОРОДА  за 2018 ГОД</vt:lpstr>
      <vt:lpstr>    Консолидированный бюджет  по расходам     </vt:lpstr>
      <vt:lpstr>СТРУКТУРА РАСХОДОВ БЮДЖЕТА города  зА 2018 ГОД (ЗА СЧЕТ СОБСТВЕННЫХ ДОХОДОВ) Слайд № 4</vt:lpstr>
      <vt:lpstr>СТРУКТУРА РАСХОДОВ БЮДЖЕТА города  в 2018 году        Слайд № 5  ПО Направлениям использования</vt:lpstr>
      <vt:lpstr>Слайд 7</vt:lpstr>
      <vt:lpstr>ИСТОЧНИКИ ФИНАНСИРОВАНИЯ РАСХОДОВ БЮДЖЕТА ГОРОДА (тыс.РУБ.)                     Слайд № 7</vt:lpstr>
      <vt:lpstr>УДЕЛЬНЫЙ ВЕС РАСХОДОВ  НА реализацию МУНИЦИПАЛЬНЫх ПРОГРАММ (℅)                Слайд № 8</vt:lpstr>
      <vt:lpstr>Муниципальные программы </vt:lpstr>
      <vt:lpstr>МУНИЦИПАЛЬНЫЙ ДОЛГ ГОРОДА БелокурихА (тыс.РУБ.)</vt:lpstr>
      <vt:lpstr>Слайд 12</vt:lpstr>
      <vt:lpstr>Слайд 13</vt:lpstr>
      <vt:lpstr>доходы на 1 человека по данным информации министерства финансов Алтайского края</vt:lpstr>
      <vt:lpstr>Информация по отрицательному трансферту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ПРОЕКТ БЮДЖЕТА ГОРОДА БИЙСКА НА 2016 ГОД</dc:title>
  <dc:creator>User</dc:creator>
  <cp:lastModifiedBy>Admin</cp:lastModifiedBy>
  <cp:revision>264</cp:revision>
  <dcterms:created xsi:type="dcterms:W3CDTF">2015-11-03T02:38:34Z</dcterms:created>
  <dcterms:modified xsi:type="dcterms:W3CDTF">2019-05-08T04:00:48Z</dcterms:modified>
</cp:coreProperties>
</file>