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theme/themeOverride3.xml" ContentType="application/vnd.openxmlformats-officedocument.themeOverride+xml"/>
  <Override PartName="/ppt/charts/chart9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10.xml" ContentType="application/vnd.openxmlformats-officedocument.drawingml.chart+xml"/>
  <Override PartName="/ppt/theme/themeOverride4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7"/>
  </p:notesMasterIdLst>
  <p:sldIdLst>
    <p:sldId id="256" r:id="rId2"/>
    <p:sldId id="275" r:id="rId3"/>
    <p:sldId id="258" r:id="rId4"/>
    <p:sldId id="276" r:id="rId5"/>
    <p:sldId id="260" r:id="rId6"/>
    <p:sldId id="272" r:id="rId7"/>
    <p:sldId id="277" r:id="rId8"/>
    <p:sldId id="265" r:id="rId9"/>
    <p:sldId id="262" r:id="rId10"/>
    <p:sldId id="278" r:id="rId11"/>
    <p:sldId id="264" r:id="rId12"/>
    <p:sldId id="281" r:id="rId13"/>
    <p:sldId id="274" r:id="rId14"/>
    <p:sldId id="279" r:id="rId15"/>
    <p:sldId id="280" r:id="rId16"/>
  </p:sldIdLst>
  <p:sldSz cx="9144000" cy="6858000" type="screen4x3"/>
  <p:notesSz cx="6834188" cy="99790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8AB83"/>
    <a:srgbClr val="DE58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91" autoAdjust="0"/>
  </p:normalViewPr>
  <p:slideViewPr>
    <p:cSldViewPr>
      <p:cViewPr varScale="1">
        <p:scale>
          <a:sx n="87" d="100"/>
          <a:sy n="87" d="100"/>
        </p:scale>
        <p:origin x="14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2.xlsx"/><Relationship Id="rId1" Type="http://schemas.openxmlformats.org/officeDocument/2006/relationships/themeOverride" Target="../theme/themeOverride4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D:\&#1052;&#1086;&#1080;%20&#1076;&#1086;&#1082;&#1091;&#1084;&#1077;&#1085;&#1090;&#1099;\&#1057;&#1083;&#1072;&#1081;&#1076;&#1099;\&#1054;&#1090;&#1095;&#1077;&#1090;%20&#1079;&#1072;%202019%20&#1075;&#1086;&#1076;\&#1048;&#1085;&#1092;&#1086;&#1088;&#1084;&#1072;&#1094;&#1080;&#1103;%20&#1086;%20&#1075;&#1086;&#1088;&#1086;&#1076;&#1089;&#1082;&#1086;&#1084;%20&#1073;&#1102;&#1076;&#1078;&#1077;&#1090;&#1077;%20&#1079;&#1072;%202018%20&#1075;&#1086;&#1076;..xlsx" TargetMode="External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&#1052;&#1086;&#1080;%20&#1076;&#1086;&#1082;&#1091;&#1084;&#1077;&#1085;&#1090;&#1099;\&#1057;&#1083;&#1072;&#1081;&#1076;&#1099;\&#1054;&#1090;&#1095;&#1077;&#1090;%20&#1079;&#1072;%202016%20&#1075;&#1086;&#1076;\&#1048;&#1085;&#1092;&#1086;&#1088;&#1084;&#1072;&#1094;&#1080;&#1103;%20&#1086;%20&#1075;&#1086;&#1088;&#1086;&#1076;&#1089;&#1082;&#1086;&#1084;%20&#1073;&#1102;&#1076;&#1078;&#1077;&#1090;&#1077;%20&#1085;&#1072;%202016%20&#1075;&#1086;&#1076;.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D:\&#1052;&#1086;&#1080;%20&#1076;&#1086;&#1082;&#1091;&#1084;&#1077;&#1085;&#1090;&#1099;\&#1057;&#1083;&#1072;&#1081;&#1076;&#1099;\&#1054;&#1090;&#1095;&#1077;&#1090;%20&#1079;&#1072;%202019%20&#1075;&#1086;&#1076;\&#1048;&#1085;&#1092;&#1086;&#1088;&#1084;&#1072;&#1094;&#1080;&#1103;%20&#1086;%20&#1075;&#1086;&#1088;&#1086;&#1076;&#1089;&#1082;&#1086;&#1084;%20&#1073;&#1102;&#1076;&#1078;&#1077;&#1090;&#1077;%20&#1079;&#1072;%202018%20&#1075;&#1086;&#1076;..xlsx" TargetMode="External"/><Relationship Id="rId1" Type="http://schemas.openxmlformats.org/officeDocument/2006/relationships/themeOverride" Target="../theme/themeOverride2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&#1052;&#1086;&#1080;%20&#1076;&#1086;&#1082;&#1091;&#1084;&#1077;&#1085;&#1090;&#1099;\&#1057;&#1083;&#1072;&#1081;&#1076;&#1099;\&#1054;&#1090;&#1095;&#1077;&#1090;%20&#1079;&#1072;%202017%20&#1075;&#1086;&#1076;\&#1048;&#1085;&#1092;&#1086;&#1088;&#1084;&#1072;&#1094;&#1080;&#1103;%20&#1086;%20&#1075;&#1086;&#1088;&#1086;&#1076;&#1089;&#1082;&#1086;&#1084;%20&#1073;&#1102;&#1076;&#1078;&#1077;&#1090;&#1077;%20&#1079;&#1072;%202017%20&#1075;&#1086;&#1076;.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&#1052;&#1086;&#1080;%20&#1076;&#1086;&#1082;&#1091;&#1084;&#1077;&#1085;&#1090;&#1099;\&#1057;&#1083;&#1072;&#1081;&#1076;&#1099;\&#1041;&#1102;&#1076;&#1078;&#1077;&#1090;%20&#1076;&#1083;&#1103;%20&#1075;&#1088;&#1072;&#1078;&#1076;&#1072;&#1085;%20(&#1076;&#1083;&#1103;%20&#1057;&#1052;&#1048;)\&#1041;&#1102;&#1076;&#1078;&#1077;&#1090;%20&#1085;&#1072;%20&#1086;&#1095;&#1077;&#1088;&#1077;&#1076;&#1085;&#1086;&#1081;%20&#1075;&#1086;&#1076;\&#1048;&#1085;&#1092;&#1086;&#1088;&#1084;&#1072;&#1094;&#1080;&#1103;%20&#1086;%20&#1075;&#1086;&#1088;&#1086;&#1076;&#1089;&#1082;&#1086;&#1084;%20&#1073;&#1102;&#1076;&#1078;&#1077;&#1090;&#1077;%20&#1085;&#1072;%202016%20&#1075;&#1086;&#1076;.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Admin\&#1052;&#1086;&#1080;%20&#1076;&#1086;&#1082;&#1091;&#1084;&#1077;&#1085;&#1090;&#1099;\&#1057;&#1083;&#1072;&#1081;&#1076;&#1099;\&#1054;&#1090;&#1095;&#1077;&#1090;%20&#1079;&#1072;%202018%20&#1075;&#1086;&#1076;\&#1048;&#1085;&#1092;&#1086;&#1088;&#1084;&#1072;&#1094;&#1080;&#1103;%20&#1086;%20&#1075;&#1086;&#1088;&#1086;&#1076;&#1089;&#1082;&#1086;&#1084;%20&#1073;&#1102;&#1076;&#1078;&#1077;&#1090;&#1077;%20&#1079;&#1072;%202018%20&#1075;&#1086;&#1076;.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oleObject" Target="file:///D:\&#1052;&#1086;&#1080;%20&#1076;&#1086;&#1082;&#1091;&#1084;&#1077;&#1085;&#1090;&#1099;\&#1057;&#1083;&#1072;&#1081;&#1076;&#1099;\&#1054;&#1090;&#1095;&#1077;&#1090;%20&#1079;&#1072;%202019%20&#1075;&#1086;&#1076;\&#1048;&#1085;&#1092;&#1086;&#1088;&#1084;&#1072;&#1094;&#1080;&#1103;%20&#1086;%20&#1075;&#1086;&#1088;&#1086;&#1076;&#1089;&#1082;&#1086;&#1084;%20&#1073;&#1102;&#1076;&#1078;&#1077;&#1090;&#1077;%20&#1079;&#1072;%202018%20&#1075;&#1086;&#1076;..xlsx" TargetMode="External"/><Relationship Id="rId1" Type="http://schemas.openxmlformats.org/officeDocument/2006/relationships/themeOverride" Target="../theme/themeOverride3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40"/>
      <c:rotY val="29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3868178170785906E-2"/>
          <c:y val="9.2697393197324701E-2"/>
          <c:w val="0.83927135782813989"/>
          <c:h val="0.82389673679145048"/>
        </c:manualLayout>
      </c:layout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2.7574426124911192E-2"/>
                  <c:y val="1.1776091118383011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 на доходы </a:t>
                    </a:r>
                    <a:r>
                      <a:rPr lang="ru-RU" dirty="0" err="1"/>
                      <a:t>физ.лиц</a:t>
                    </a:r>
                    <a:endParaRPr lang="ru-RU" dirty="0"/>
                  </a:p>
                  <a:p>
                    <a:r>
                      <a:rPr lang="ru-RU"/>
                      <a:t> </a:t>
                    </a:r>
                    <a:r>
                      <a:rPr lang="ru-RU" smtClean="0"/>
                      <a:t>13,6%</a:t>
                    </a:r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4335-4EBC-845A-A28CB0EE99D6}"/>
                </c:ext>
              </c:extLst>
            </c:dLbl>
            <c:dLbl>
              <c:idx val="1"/>
              <c:layout>
                <c:manualLayout>
                  <c:x val="-0.18311642226207717"/>
                  <c:y val="-1.2112725929879362E-2"/>
                </c:manualLayout>
              </c:layout>
              <c:tx>
                <c:rich>
                  <a:bodyPr wrap="square" lIns="38100" tIns="19050" rIns="38100" bIns="19050" anchor="ctr" anchorCtr="0">
                    <a:spAutoFit/>
                  </a:bodyPr>
                  <a:lstStyle/>
                  <a:p>
                    <a:pPr algn="l">
                      <a:defRPr sz="1200"/>
                    </a:pPr>
                    <a:r>
                      <a:rPr lang="ru-RU" sz="1200"/>
                      <a:t>Единый налог по </a:t>
                    </a:r>
                  </a:p>
                  <a:p>
                    <a:pPr algn="l">
                      <a:defRPr sz="1200"/>
                    </a:pPr>
                    <a:r>
                      <a:rPr lang="ru-RU" sz="1200"/>
                      <a:t>упрощ. системе 4%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103132662619366"/>
                      <c:h val="9.202101420633655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335-4EBC-845A-A28CB0EE99D6}"/>
                </c:ext>
              </c:extLst>
            </c:dLbl>
            <c:dLbl>
              <c:idx val="2"/>
              <c:layout>
                <c:manualLayout>
                  <c:x val="-0.12946147870371263"/>
                  <c:y val="-6.2841607513988956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ЕНВД 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4335-4EBC-845A-A28CB0EE99D6}"/>
                </c:ext>
              </c:extLst>
            </c:dLbl>
            <c:dLbl>
              <c:idx val="3"/>
              <c:layout>
                <c:manualLayout>
                  <c:x val="-8.5413154050019077E-2"/>
                  <c:y val="-6.9686423895749111E-3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Имущество</a:t>
                    </a:r>
                  </a:p>
                  <a:p>
                    <a:r>
                      <a:rPr lang="ru-RU"/>
                      <a:t>физ.лиц</a:t>
                    </a:r>
                  </a:p>
                  <a:p>
                    <a:r>
                      <a:rPr lang="ru-RU"/>
                      <a:t> 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4335-4EBC-845A-A28CB0EE99D6}"/>
                </c:ext>
              </c:extLst>
            </c:dLbl>
            <c:dLbl>
              <c:idx val="4"/>
              <c:layout>
                <c:manualLayout>
                  <c:x val="-9.2513514982368983E-2"/>
                  <c:y val="-6.64305497966199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Земельный налог</a:t>
                    </a:r>
                  </a:p>
                  <a:p>
                    <a:r>
                      <a:rPr lang="ru-RU"/>
                      <a:t> 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4335-4EBC-845A-A28CB0EE99D6}"/>
                </c:ext>
              </c:extLst>
            </c:dLbl>
            <c:dLbl>
              <c:idx val="5"/>
              <c:layout>
                <c:manualLayout>
                  <c:x val="-3.8783891355846048E-2"/>
                  <c:y val="-6.9686423895749111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Добыча </a:t>
                    </a:r>
                  </a:p>
                  <a:p>
                    <a:r>
                      <a:rPr lang="ru-RU" dirty="0"/>
                      <a:t>полезных и </a:t>
                    </a:r>
                  </a:p>
                  <a:p>
                    <a:r>
                      <a:rPr lang="ru-RU" dirty="0" err="1"/>
                      <a:t>общераспр</a:t>
                    </a:r>
                    <a:r>
                      <a:rPr lang="ru-RU" dirty="0"/>
                      <a:t>. </a:t>
                    </a:r>
                  </a:p>
                  <a:p>
                    <a:r>
                      <a:rPr lang="ru-RU" dirty="0"/>
                      <a:t>ископаемых</a:t>
                    </a:r>
                  </a:p>
                  <a:p>
                    <a:r>
                      <a:rPr lang="ru-RU" dirty="0"/>
                      <a:t> </a:t>
                    </a:r>
                    <a:r>
                      <a:rPr lang="ru-RU" dirty="0" smtClean="0"/>
                      <a:t>0,04%</a:t>
                    </a:r>
                    <a:endParaRPr lang="ru-RU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4335-4EBC-845A-A28CB0EE99D6}"/>
                </c:ext>
              </c:extLst>
            </c:dLbl>
            <c:dLbl>
              <c:idx val="6"/>
              <c:layout>
                <c:manualLayout>
                  <c:x val="0.11404490394851667"/>
                  <c:y val="-0.13890461355219869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Госпошлина</a:t>
                    </a:r>
                  </a:p>
                  <a:p>
                    <a:r>
                      <a:rPr lang="ru-RU" dirty="0"/>
                      <a:t> </a:t>
                    </a:r>
                    <a:r>
                      <a:rPr lang="ru-RU" dirty="0" smtClean="0"/>
                      <a:t>0,4%</a:t>
                    </a:r>
                    <a:endParaRPr lang="ru-RU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4335-4EBC-845A-A28CB0EE99D6}"/>
                </c:ext>
              </c:extLst>
            </c:dLbl>
            <c:dLbl>
              <c:idx val="7"/>
              <c:layout>
                <c:manualLayout>
                  <c:x val="-0.11090207512124321"/>
                  <c:y val="4.601736600315802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Налоги КУМИ</a:t>
                    </a:r>
                  </a:p>
                  <a:p>
                    <a:r>
                      <a:rPr lang="ru-RU"/>
                      <a:t>18%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4335-4EBC-845A-A28CB0EE99D6}"/>
                </c:ext>
              </c:extLst>
            </c:dLbl>
            <c:dLbl>
              <c:idx val="8"/>
              <c:layout>
                <c:manualLayout>
                  <c:x val="8.1201786439300469E-3"/>
                  <c:y val="1.0472351408333361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Платежи  за </a:t>
                    </a:r>
                  </a:p>
                  <a:p>
                    <a:r>
                      <a:rPr lang="ru-RU" dirty="0"/>
                      <a:t>воздействие на </a:t>
                    </a:r>
                  </a:p>
                  <a:p>
                    <a:r>
                      <a:rPr lang="ru-RU" dirty="0" err="1"/>
                      <a:t>окр</a:t>
                    </a:r>
                    <a:r>
                      <a:rPr lang="ru-RU" dirty="0"/>
                      <a:t>. среду </a:t>
                    </a:r>
                    <a:r>
                      <a:rPr lang="ru-RU" dirty="0" smtClean="0"/>
                      <a:t>0,06%</a:t>
                    </a:r>
                    <a:endParaRPr lang="ru-RU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4335-4EBC-845A-A28CB0EE99D6}"/>
                </c:ext>
              </c:extLst>
            </c:dLbl>
            <c:dLbl>
              <c:idx val="9"/>
              <c:layout>
                <c:manualLayout>
                  <c:x val="2.8258477434535054E-2"/>
                  <c:y val="-0.1830944027900908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Штрафы</a:t>
                    </a:r>
                  </a:p>
                  <a:p>
                    <a:r>
                      <a:rPr lang="ru-RU" dirty="0"/>
                      <a:t> </a:t>
                    </a:r>
                    <a:r>
                      <a:rPr lang="ru-RU" dirty="0" smtClean="0"/>
                      <a:t>0,4%</a:t>
                    </a:r>
                    <a:endParaRPr lang="ru-RU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4335-4EBC-845A-A28CB0EE99D6}"/>
                </c:ext>
              </c:extLst>
            </c:dLbl>
            <c:dLbl>
              <c:idx val="10"/>
              <c:layout>
                <c:manualLayout>
                  <c:x val="0.11079218688824156"/>
                  <c:y val="8.050717138836076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Акцизы</a:t>
                    </a:r>
                  </a:p>
                  <a:p>
                    <a:r>
                      <a:rPr lang="ru-RU" dirty="0"/>
                      <a:t> </a:t>
                    </a:r>
                    <a:r>
                      <a:rPr lang="ru-RU" dirty="0" smtClean="0"/>
                      <a:t>3,7%</a:t>
                    </a:r>
                    <a:endParaRPr lang="ru-RU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4335-4EBC-845A-A28CB0EE99D6}"/>
                </c:ext>
              </c:extLst>
            </c:dLbl>
            <c:dLbl>
              <c:idx val="11"/>
              <c:layout>
                <c:manualLayout>
                  <c:x val="0.14129110840438483"/>
                  <c:y val="-0.30184409299644133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Субсидии и субвенции 57%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4335-4EBC-845A-A28CB0EE99D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Лист2!$B$1:$M$1</c:f>
              <c:strCache>
                <c:ptCount val="12"/>
                <c:pt idx="0">
                  <c:v>ндфл</c:v>
                </c:pt>
                <c:pt idx="1">
                  <c:v>упрощ.н</c:v>
                </c:pt>
                <c:pt idx="2">
                  <c:v>ед.налог</c:v>
                </c:pt>
                <c:pt idx="3">
                  <c:v>им.ф.л.</c:v>
                </c:pt>
                <c:pt idx="4">
                  <c:v>зем.налог</c:v>
                </c:pt>
                <c:pt idx="5">
                  <c:v>доб.п.и.</c:v>
                </c:pt>
                <c:pt idx="6">
                  <c:v>госпош.</c:v>
                </c:pt>
                <c:pt idx="7">
                  <c:v>КУМИ</c:v>
                </c:pt>
                <c:pt idx="8">
                  <c:v>прир.р.</c:v>
                </c:pt>
                <c:pt idx="9">
                  <c:v>штрафы</c:v>
                </c:pt>
                <c:pt idx="10">
                  <c:v>акцизы</c:v>
                </c:pt>
                <c:pt idx="11">
                  <c:v>Субсидии и субвенции</c:v>
                </c:pt>
              </c:strCache>
            </c:strRef>
          </c:cat>
          <c:val>
            <c:numRef>
              <c:f>Лист2!$B$2:$M$2</c:f>
              <c:numCache>
                <c:formatCode>General</c:formatCode>
                <c:ptCount val="12"/>
                <c:pt idx="0">
                  <c:v>69041.3</c:v>
                </c:pt>
                <c:pt idx="1">
                  <c:v>20127.8</c:v>
                </c:pt>
                <c:pt idx="2">
                  <c:v>18769</c:v>
                </c:pt>
                <c:pt idx="3">
                  <c:v>9534.1</c:v>
                </c:pt>
                <c:pt idx="4">
                  <c:v>42018.5</c:v>
                </c:pt>
                <c:pt idx="5">
                  <c:v>157.4</c:v>
                </c:pt>
                <c:pt idx="6">
                  <c:v>2044.8</c:v>
                </c:pt>
                <c:pt idx="7">
                  <c:v>35436.300000000003</c:v>
                </c:pt>
                <c:pt idx="8">
                  <c:v>286.10000000000002</c:v>
                </c:pt>
                <c:pt idx="9">
                  <c:v>2174.5</c:v>
                </c:pt>
                <c:pt idx="10">
                  <c:v>18859.8</c:v>
                </c:pt>
                <c:pt idx="11">
                  <c:v>289095.90000000002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4335-4EBC-845A-A28CB0EE99D6}"/>
            </c:ext>
          </c:extLst>
        </c:ser>
        <c:ser>
          <c:idx val="1"/>
          <c:order val="1"/>
          <c:explosion val="25"/>
          <c:cat>
            <c:strRef>
              <c:f>Лист2!$B$1:$M$1</c:f>
              <c:strCache>
                <c:ptCount val="12"/>
                <c:pt idx="0">
                  <c:v>ндфл</c:v>
                </c:pt>
                <c:pt idx="1">
                  <c:v>упрощ.н</c:v>
                </c:pt>
                <c:pt idx="2">
                  <c:v>ед.налог</c:v>
                </c:pt>
                <c:pt idx="3">
                  <c:v>им.ф.л.</c:v>
                </c:pt>
                <c:pt idx="4">
                  <c:v>зем.налог</c:v>
                </c:pt>
                <c:pt idx="5">
                  <c:v>доб.п.и.</c:v>
                </c:pt>
                <c:pt idx="6">
                  <c:v>госпош.</c:v>
                </c:pt>
                <c:pt idx="7">
                  <c:v>КУМИ</c:v>
                </c:pt>
                <c:pt idx="8">
                  <c:v>прир.р.</c:v>
                </c:pt>
                <c:pt idx="9">
                  <c:v>штрафы</c:v>
                </c:pt>
                <c:pt idx="10">
                  <c:v>акцизы</c:v>
                </c:pt>
                <c:pt idx="11">
                  <c:v>Субсидии и субвенции</c:v>
                </c:pt>
              </c:strCache>
            </c:strRef>
          </c:cat>
          <c:val>
            <c:numRef>
              <c:f>Лист2!$B$3:$M$3</c:f>
              <c:numCache>
                <c:formatCode>0%</c:formatCode>
                <c:ptCount val="12"/>
                <c:pt idx="0">
                  <c:v>0.13601755428729936</c:v>
                </c:pt>
                <c:pt idx="1">
                  <c:v>3.9653571546073206E-2</c:v>
                </c:pt>
                <c:pt idx="2">
                  <c:v>3.6976613656149605E-2</c:v>
                </c:pt>
                <c:pt idx="3">
                  <c:v>1.8783032247807342E-2</c:v>
                </c:pt>
                <c:pt idx="4">
                  <c:v>8.2780214231494606E-2</c:v>
                </c:pt>
                <c:pt idx="5">
                  <c:v>3.1009211942447377E-4</c:v>
                </c:pt>
                <c:pt idx="6" formatCode="0.0%">
                  <c:v>4.0284394269324269E-3</c:v>
                </c:pt>
                <c:pt idx="7" formatCode="0.0%">
                  <c:v>6.9812689781203821E-2</c:v>
                </c:pt>
                <c:pt idx="8">
                  <c:v>5.6364266434143554E-4</c:v>
                </c:pt>
                <c:pt idx="9" formatCode="0.0%">
                  <c:v>4.2839600615534826E-3</c:v>
                </c:pt>
                <c:pt idx="10" formatCode="0.0%">
                  <c:v>3.7155497801281384E-2</c:v>
                </c:pt>
                <c:pt idx="11" formatCode="0.0%">
                  <c:v>0.56954485608593219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4335-4EBC-845A-A28CB0EE99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0339498618391184"/>
          <c:y val="4.4057617797775325E-2"/>
          <c:w val="0.5792061329577205"/>
          <c:h val="0.62063367079115161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Лист9!$E$1</c:f>
              <c:strCache>
                <c:ptCount val="1"/>
                <c:pt idx="0">
                  <c:v>Муниципальные заимствования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4619883040935806E-3"/>
                  <c:y val="-0.157137863729302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1AE-4480-97FD-96D4C066CB89}"/>
                </c:ext>
              </c:extLst>
            </c:dLbl>
            <c:dLbl>
              <c:idx val="1"/>
              <c:layout>
                <c:manualLayout>
                  <c:x val="5.8479532163742418E-3"/>
                  <c:y val="-0.213258529346910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1AE-4480-97FD-96D4C066CB89}"/>
                </c:ext>
              </c:extLst>
            </c:dLbl>
            <c:dLbl>
              <c:idx val="2"/>
              <c:layout>
                <c:manualLayout>
                  <c:x val="1.4619883040935672E-3"/>
                  <c:y val="-0.2834093613689200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1AE-4480-97FD-96D4C066CB89}"/>
                </c:ext>
              </c:extLst>
            </c:dLbl>
            <c:dLbl>
              <c:idx val="3"/>
              <c:layout>
                <c:manualLayout>
                  <c:x val="2.9239766081871343E-2"/>
                  <c:y val="-0.3114696941777239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1AE-4480-97FD-96D4C066CB89}"/>
                </c:ext>
              </c:extLst>
            </c:dLbl>
            <c:dLbl>
              <c:idx val="4"/>
              <c:layout>
                <c:manualLayout>
                  <c:x val="2.9239766081871343E-3"/>
                  <c:y val="-9.54051315499335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1AE-4480-97FD-96D4C066CB89}"/>
                </c:ext>
              </c:extLst>
            </c:dLbl>
            <c:dLbl>
              <c:idx val="5"/>
              <c:layout>
                <c:manualLayout>
                  <c:x val="1.4619883040935672E-2"/>
                  <c:y val="-0.1010171981116942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1AE-4480-97FD-96D4C066CB89}"/>
                </c:ext>
              </c:extLst>
            </c:dLbl>
            <c:dLbl>
              <c:idx val="6"/>
              <c:layout>
                <c:manualLayout>
                  <c:x val="2.9239766081871881E-3"/>
                  <c:y val="-6.4538765460249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1AE-4480-97FD-96D4C066CB89}"/>
                </c:ext>
              </c:extLst>
            </c:dLbl>
            <c:dLbl>
              <c:idx val="7"/>
              <c:layout>
                <c:manualLayout>
                  <c:x val="2.9239766081871343E-3"/>
                  <c:y val="-6.4538765460249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21AE-4480-97FD-96D4C066CB89}"/>
                </c:ext>
              </c:extLst>
            </c:dLbl>
            <c:dLbl>
              <c:idx val="8"/>
              <c:layout>
                <c:manualLayout>
                  <c:x val="1.4619883040935672E-3"/>
                  <c:y val="-6.4538765460249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21AE-4480-97FD-96D4C066CB89}"/>
                </c:ext>
              </c:extLst>
            </c:dLbl>
            <c:dLbl>
              <c:idx val="9"/>
              <c:layout>
                <c:manualLayout>
                  <c:x val="4.3859649122805948E-3"/>
                  <c:y val="-6.73447987411295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1AE-4480-97FD-96D4C066CB8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Лист9!$C$1:$C$10</c:f>
              <c:strCache>
                <c:ptCount val="10"/>
                <c:pt idx="0">
                  <c:v>на 01.01.2011. (Факт)</c:v>
                </c:pt>
                <c:pt idx="1">
                  <c:v>на 01.01.2012 (Факт)</c:v>
                </c:pt>
                <c:pt idx="2">
                  <c:v>на 01.01.2013 (Факт)</c:v>
                </c:pt>
                <c:pt idx="3">
                  <c:v>на 01.01.2014 (Факт)</c:v>
                </c:pt>
                <c:pt idx="4">
                  <c:v>на 01.01.2015 (Факт)</c:v>
                </c:pt>
                <c:pt idx="5">
                  <c:v>на 01.01.2016 (Факт)</c:v>
                </c:pt>
                <c:pt idx="6">
                  <c:v>на 01.01.2017 (Факт)</c:v>
                </c:pt>
                <c:pt idx="7">
                  <c:v>на 01.01.2018 (Факт)</c:v>
                </c:pt>
                <c:pt idx="8">
                  <c:v>на 01.01.2019 (Факт)</c:v>
                </c:pt>
                <c:pt idx="9">
                  <c:v>на 01.01.2020 (факт)</c:v>
                </c:pt>
              </c:strCache>
            </c:strRef>
          </c:cat>
          <c:val>
            <c:numRef>
              <c:f>Лист9!$A$1:$A$10</c:f>
              <c:numCache>
                <c:formatCode>General</c:formatCode>
                <c:ptCount val="10"/>
                <c:pt idx="0">
                  <c:v>9997</c:v>
                </c:pt>
                <c:pt idx="1">
                  <c:v>15997</c:v>
                </c:pt>
                <c:pt idx="2">
                  <c:v>23435</c:v>
                </c:pt>
                <c:pt idx="3">
                  <c:v>26000</c:v>
                </c:pt>
                <c:pt idx="4">
                  <c:v>5000</c:v>
                </c:pt>
                <c:pt idx="5">
                  <c:v>6000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1AE-4480-97FD-96D4C066CB89}"/>
            </c:ext>
          </c:extLst>
        </c:ser>
        <c:ser>
          <c:idx val="1"/>
          <c:order val="1"/>
          <c:tx>
            <c:strRef>
              <c:f>Лист9!$E$2</c:f>
              <c:strCache>
                <c:ptCount val="1"/>
                <c:pt idx="0">
                  <c:v>Муниципальные гарантии не предусматривались и не предоставлялись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Лист9!$C$1:$C$10</c:f>
              <c:strCache>
                <c:ptCount val="10"/>
                <c:pt idx="0">
                  <c:v>на 01.01.2011. (Факт)</c:v>
                </c:pt>
                <c:pt idx="1">
                  <c:v>на 01.01.2012 (Факт)</c:v>
                </c:pt>
                <c:pt idx="2">
                  <c:v>на 01.01.2013 (Факт)</c:v>
                </c:pt>
                <c:pt idx="3">
                  <c:v>на 01.01.2014 (Факт)</c:v>
                </c:pt>
                <c:pt idx="4">
                  <c:v>на 01.01.2015 (Факт)</c:v>
                </c:pt>
                <c:pt idx="5">
                  <c:v>на 01.01.2016 (Факт)</c:v>
                </c:pt>
                <c:pt idx="6">
                  <c:v>на 01.01.2017 (Факт)</c:v>
                </c:pt>
                <c:pt idx="7">
                  <c:v>на 01.01.2018 (Факт)</c:v>
                </c:pt>
                <c:pt idx="8">
                  <c:v>на 01.01.2019 (Факт)</c:v>
                </c:pt>
                <c:pt idx="9">
                  <c:v>на 01.01.2020 (факт)</c:v>
                </c:pt>
              </c:strCache>
            </c:strRef>
          </c:cat>
          <c:val>
            <c:numLit>
              <c:formatCode>General</c:formatCode>
              <c:ptCount val="1"/>
              <c:pt idx="0">
                <c:v>1</c:v>
              </c:pt>
            </c:numLit>
          </c:val>
          <c:extLst>
            <c:ext xmlns:c16="http://schemas.microsoft.com/office/drawing/2014/chart" uri="{C3380CC4-5D6E-409C-BE32-E72D297353CC}">
              <c16:uniqueId val="{00000001-21AE-4480-97FD-96D4C066CB8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72622464"/>
        <c:axId val="72624000"/>
        <c:axId val="0"/>
      </c:bar3DChart>
      <c:catAx>
        <c:axId val="726224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72624000"/>
        <c:crosses val="autoZero"/>
        <c:auto val="1"/>
        <c:lblAlgn val="ctr"/>
        <c:lblOffset val="100"/>
        <c:noMultiLvlLbl val="0"/>
      </c:catAx>
      <c:valAx>
        <c:axId val="726240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72622464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8.1315179352580924E-2"/>
                  <c:y val="-0.18917000129082226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НДФЛ</a:t>
                    </a:r>
                    <a:r>
                      <a:rPr lang="ru-RU" baseline="0"/>
                      <a:t> </a:t>
                    </a:r>
                  </a:p>
                  <a:p>
                    <a:r>
                      <a:rPr lang="ru-RU"/>
                      <a:t>29,7%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A44E-4695-9E9A-29554DB769CE}"/>
                </c:ext>
              </c:extLst>
            </c:dLbl>
            <c:dLbl>
              <c:idx val="1"/>
              <c:layout>
                <c:manualLayout>
                  <c:x val="-1.181496062992126E-2"/>
                  <c:y val="0.2771490039154943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Упрощ.СН</a:t>
                    </a:r>
                  </a:p>
                  <a:p>
                    <a:r>
                      <a:rPr lang="ru-RU"/>
                      <a:t>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A44E-4695-9E9A-29554DB769CE}"/>
                </c:ext>
              </c:extLst>
            </c:dLbl>
            <c:dLbl>
              <c:idx val="2"/>
              <c:layout>
                <c:manualLayout>
                  <c:x val="-3.6306867891513668E-2"/>
                  <c:y val="0.13436369634123604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ЕНВД</a:t>
                    </a:r>
                  </a:p>
                  <a:p>
                    <a:r>
                      <a:rPr lang="ru-RU"/>
                      <a:t>9,2%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A44E-4695-9E9A-29554DB769CE}"/>
                </c:ext>
              </c:extLst>
            </c:dLbl>
            <c:dLbl>
              <c:idx val="3"/>
              <c:layout>
                <c:manualLayout>
                  <c:x val="-2.7616797900262481E-2"/>
                  <c:y val="0.10160090644407153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Имущ.ф.л.</a:t>
                    </a:r>
                  </a:p>
                  <a:p>
                    <a:r>
                      <a:rPr lang="ru-RU"/>
                      <a:t>5,2%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A44E-4695-9E9A-29554DB769CE}"/>
                </c:ext>
              </c:extLst>
            </c:dLbl>
            <c:dLbl>
              <c:idx val="4"/>
              <c:layout>
                <c:manualLayout>
                  <c:x val="2.5765966754155746E-2"/>
                  <c:y val="0.2774099591717703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Земельный налог</a:t>
                    </a:r>
                  </a:p>
                  <a:p>
                    <a:r>
                      <a:rPr lang="ru-RU"/>
                      <a:t>27,6%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A44E-4695-9E9A-29554DB769CE}"/>
                </c:ext>
              </c:extLst>
            </c:dLbl>
            <c:dLbl>
              <c:idx val="5"/>
              <c:layout>
                <c:manualLayout>
                  <c:x val="-5.4956692913386118E-2"/>
                  <c:y val="-8.539224263633714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Полезные и </a:t>
                    </a:r>
                    <a:endParaRPr lang="ru-RU" dirty="0" smtClean="0"/>
                  </a:p>
                  <a:p>
                    <a:r>
                      <a:rPr lang="ru-RU" dirty="0" err="1" smtClean="0"/>
                      <a:t>общераспр</a:t>
                    </a:r>
                    <a:r>
                      <a:rPr lang="ru-RU" dirty="0"/>
                      <a:t>. </a:t>
                    </a:r>
                    <a:r>
                      <a:rPr lang="ru-RU" dirty="0" err="1"/>
                      <a:t>ископ</a:t>
                    </a:r>
                    <a:r>
                      <a:rPr lang="ru-RU" dirty="0"/>
                      <a:t>.</a:t>
                    </a:r>
                  </a:p>
                  <a:p>
                    <a:r>
                      <a:rPr lang="ru-RU" dirty="0"/>
                      <a:t>0,2%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A44E-4695-9E9A-29554DB769CE}"/>
                </c:ext>
              </c:extLst>
            </c:dLbl>
            <c:dLbl>
              <c:idx val="6"/>
              <c:layout>
                <c:manualLayout>
                  <c:x val="5.5555555555555455E-2"/>
                  <c:y val="-0.25013496263786783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Госпошлина 0,8%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A44E-4695-9E9A-29554DB769CE}"/>
                </c:ext>
              </c:extLst>
            </c:dLbl>
            <c:dLbl>
              <c:idx val="7"/>
              <c:layout>
                <c:manualLayout>
                  <c:x val="2.2609798775153268E-2"/>
                  <c:y val="-0.14075556129254335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КУМИ </a:t>
                    </a:r>
                  </a:p>
                  <a:p>
                    <a:r>
                      <a:rPr lang="ru-RU"/>
                      <a:t>15,9%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A44E-4695-9E9A-29554DB769CE}"/>
                </c:ext>
              </c:extLst>
            </c:dLbl>
            <c:dLbl>
              <c:idx val="8"/>
              <c:layout>
                <c:manualLayout>
                  <c:x val="1.6766404199475129E-2"/>
                  <c:y val="-0.11192174748648274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нег.возд. на окр. среду</a:t>
                    </a:r>
                  </a:p>
                  <a:p>
                    <a:r>
                      <a:rPr lang="ru-RU"/>
                      <a:t>0,3%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A44E-4695-9E9A-29554DB769CE}"/>
                </c:ext>
              </c:extLst>
            </c:dLbl>
            <c:dLbl>
              <c:idx val="9"/>
              <c:layout>
                <c:manualLayout>
                  <c:x val="0.17577821522309711"/>
                  <c:y val="-8.2087976707829566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Штрафы </a:t>
                    </a:r>
                  </a:p>
                  <a:p>
                    <a:r>
                      <a:rPr lang="ru-RU"/>
                      <a:t>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A44E-4695-9E9A-29554DB769CE}"/>
                </c:ext>
              </c:extLst>
            </c:dLbl>
            <c:dLbl>
              <c:idx val="10"/>
              <c:layout>
                <c:manualLayout>
                  <c:x val="0.30125853018372711"/>
                  <c:y val="-7.8444989458284931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Акцизы</a:t>
                    </a:r>
                  </a:p>
                  <a:p>
                    <a:r>
                      <a:rPr lang="ru-RU"/>
                      <a:t>1,1%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A44E-4695-9E9A-29554DB769CE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val>
            <c:numRef>
              <c:f>Лист17!$A$1:$K$1</c:f>
              <c:numCache>
                <c:formatCode>General</c:formatCode>
                <c:ptCount val="11"/>
                <c:pt idx="0">
                  <c:v>69041.3</c:v>
                </c:pt>
                <c:pt idx="1">
                  <c:v>20127.8</c:v>
                </c:pt>
                <c:pt idx="2">
                  <c:v>18769</c:v>
                </c:pt>
                <c:pt idx="3">
                  <c:v>9534.1</c:v>
                </c:pt>
                <c:pt idx="4">
                  <c:v>42018.5</c:v>
                </c:pt>
                <c:pt idx="5">
                  <c:v>157.4</c:v>
                </c:pt>
                <c:pt idx="6">
                  <c:v>2044.8</c:v>
                </c:pt>
                <c:pt idx="7">
                  <c:v>35436.300000000003</c:v>
                </c:pt>
                <c:pt idx="8">
                  <c:v>286.10000000000002</c:v>
                </c:pt>
                <c:pt idx="9">
                  <c:v>2174.5</c:v>
                </c:pt>
                <c:pt idx="10">
                  <c:v>18859.8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A44E-4695-9E9A-29554DB769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23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40"/>
      <c:rotY val="0"/>
      <c:depthPercent val="10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490030598066796"/>
          <c:y val="0.22665937746256895"/>
          <c:w val="0.81388888888889444"/>
          <c:h val="0.77314814814815525"/>
        </c:manualLayout>
      </c:layout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0.19862584103090422"/>
                  <c:y val="-0.15062260271228359"/>
                </c:manualLayout>
              </c:layout>
              <c:tx>
                <c:rich>
                  <a:bodyPr/>
                  <a:lstStyle/>
                  <a:p>
                    <a:r>
                      <a:rPr lang="ru-RU" sz="1400" b="0" i="0" u="none" strike="noStrike" kern="1200" baseline="0" dirty="0">
                        <a:solidFill>
                          <a:prstClr val="black"/>
                        </a:solidFill>
                        <a:latin typeface="+mn-lt"/>
                        <a:ea typeface="+mn-ea"/>
                        <a:cs typeface="+mn-cs"/>
                      </a:rPr>
                      <a:t>Общегосударственные вопросы 9,8%</a:t>
                    </a:r>
                  </a:p>
                </c:rich>
              </c:tx>
              <c:showLegendKey val="0"/>
              <c:showVal val="1"/>
              <c:showCatName val="0"/>
              <c:showSerName val="1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6DD-4907-97CA-A92CEC284DDC}"/>
                </c:ext>
              </c:extLst>
            </c:dLbl>
            <c:dLbl>
              <c:idx val="1"/>
              <c:layout>
                <c:manualLayout>
                  <c:x val="0.13638077317824143"/>
                  <c:y val="-8.8119519748184494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Национальная безопасность 0,6%</a:t>
                    </a:r>
                  </a:p>
                </c:rich>
              </c:tx>
              <c:showLegendKey val="0"/>
              <c:showVal val="1"/>
              <c:showCatName val="0"/>
              <c:showSerName val="1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6DD-4907-97CA-A92CEC284DDC}"/>
                </c:ext>
              </c:extLst>
            </c:dLbl>
            <c:dLbl>
              <c:idx val="2"/>
              <c:layout>
                <c:manualLayout>
                  <c:x val="5.5062036720264461E-2"/>
                  <c:y val="-0.12209786118296026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</a:t>
                    </a:r>
                  </a:p>
                  <a:p>
                    <a:r>
                      <a:rPr lang="ru-RU" dirty="0"/>
                      <a:t>экономика </a:t>
                    </a:r>
                    <a:r>
                      <a:rPr lang="ru-RU" dirty="0" smtClean="0"/>
                      <a:t>41,3%</a:t>
                    </a:r>
                    <a:endParaRPr lang="ru-RU" dirty="0"/>
                  </a:p>
                </c:rich>
              </c:tx>
              <c:showLegendKey val="0"/>
              <c:showVal val="1"/>
              <c:showCatName val="0"/>
              <c:showSerName val="1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6DD-4907-97CA-A92CEC284DDC}"/>
                </c:ext>
              </c:extLst>
            </c:dLbl>
            <c:dLbl>
              <c:idx val="3"/>
              <c:layout>
                <c:manualLayout>
                  <c:x val="-0.3416151214505645"/>
                  <c:y val="-1.2784863366051174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ЖКХ 3,5%</a:t>
                    </a:r>
                  </a:p>
                </c:rich>
              </c:tx>
              <c:showLegendKey val="0"/>
              <c:showVal val="1"/>
              <c:showCatName val="0"/>
              <c:showSerName val="1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6DD-4907-97CA-A92CEC284DDC}"/>
                </c:ext>
              </c:extLst>
            </c:dLbl>
            <c:dLbl>
              <c:idx val="4"/>
              <c:layout>
                <c:manualLayout>
                  <c:x val="-3.7837609761660389E-2"/>
                  <c:y val="-0.12342245356225554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Образование 37%</a:t>
                    </a:r>
                  </a:p>
                </c:rich>
              </c:tx>
              <c:showLegendKey val="0"/>
              <c:showVal val="1"/>
              <c:showCatName val="0"/>
              <c:showSerName val="1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6DD-4907-97CA-A92CEC284DDC}"/>
                </c:ext>
              </c:extLst>
            </c:dLbl>
            <c:dLbl>
              <c:idx val="5"/>
              <c:layout>
                <c:manualLayout>
                  <c:x val="-0.25026137529935"/>
                  <c:y val="0.10936313058821844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Культура 1,8%</a:t>
                    </a:r>
                  </a:p>
                </c:rich>
              </c:tx>
              <c:showLegendKey val="0"/>
              <c:showVal val="1"/>
              <c:showCatName val="0"/>
              <c:showSerName val="1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6DD-4907-97CA-A92CEC284DDC}"/>
                </c:ext>
              </c:extLst>
            </c:dLbl>
            <c:dLbl>
              <c:idx val="6"/>
              <c:layout>
                <c:manualLayout>
                  <c:x val="-0.23612430151670658"/>
                  <c:y val="5.7611211701029091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Здравоохранение 0,1%</a:t>
                    </a:r>
                  </a:p>
                </c:rich>
              </c:tx>
              <c:showLegendKey val="0"/>
              <c:showVal val="1"/>
              <c:showCatName val="0"/>
              <c:showSerName val="1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6DD-4907-97CA-A92CEC284DDC}"/>
                </c:ext>
              </c:extLst>
            </c:dLbl>
            <c:dLbl>
              <c:idx val="7"/>
              <c:layout>
                <c:manualLayout>
                  <c:x val="-0.23229513057361159"/>
                  <c:y val="-2.7939255188087486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Социальная политика 3,3%</a:t>
                    </a:r>
                  </a:p>
                </c:rich>
              </c:tx>
              <c:showLegendKey val="0"/>
              <c:showVal val="1"/>
              <c:showCatName val="0"/>
              <c:showSerName val="1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6DD-4907-97CA-A92CEC284DDC}"/>
                </c:ext>
              </c:extLst>
            </c:dLbl>
            <c:dLbl>
              <c:idx val="8"/>
              <c:layout>
                <c:manualLayout>
                  <c:x val="-0.34270988710229217"/>
                  <c:y val="-0.13671830879008684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Физическая культура 1,8%</a:t>
                    </a:r>
                  </a:p>
                </c:rich>
              </c:tx>
              <c:showLegendKey val="0"/>
              <c:showVal val="1"/>
              <c:showCatName val="0"/>
              <c:showSerName val="1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6DD-4907-97CA-A92CEC284DDC}"/>
                </c:ext>
              </c:extLst>
            </c:dLbl>
            <c:dLbl>
              <c:idx val="9"/>
              <c:layout>
                <c:manualLayout>
                  <c:x val="-0.12164924921860767"/>
                  <c:y val="-0.18563416075650124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СМИ 0,7%</a:t>
                    </a:r>
                  </a:p>
                </c:rich>
              </c:tx>
              <c:showLegendKey val="0"/>
              <c:showVal val="1"/>
              <c:showCatName val="0"/>
              <c:showSerName val="1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6DD-4907-97CA-A92CEC284DDC}"/>
                </c:ext>
              </c:extLst>
            </c:dLbl>
            <c:dLbl>
              <c:idx val="10"/>
              <c:layout>
                <c:manualLayout>
                  <c:x val="5.1027369141293188E-2"/>
                  <c:y val="-0.13671830879008684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Национальная </a:t>
                    </a:r>
                    <a:r>
                      <a:rPr lang="ru-RU" dirty="0"/>
                      <a:t>оборона 0,1%</a:t>
                    </a:r>
                  </a:p>
                </c:rich>
              </c:tx>
              <c:showLegendKey val="0"/>
              <c:showVal val="1"/>
              <c:showCatName val="0"/>
              <c:showSerName val="1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6DD-4907-97CA-A92CEC284DDC}"/>
                </c:ext>
              </c:extLst>
            </c:dLbl>
            <c:dLbl>
              <c:idx val="11"/>
              <c:layout>
                <c:manualLayout>
                  <c:x val="0.15749415236454209"/>
                  <c:y val="-0.15311721828211194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Отрицательный трансферт 1,%</a:t>
                    </a:r>
                  </a:p>
                </c:rich>
              </c:tx>
              <c:showLegendKey val="0"/>
              <c:showVal val="1"/>
              <c:showCatName val="0"/>
              <c:showSerName val="1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6DD-4907-97CA-A92CEC284DDC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C6DD-4907-97CA-A92CEC284D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1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val>
            <c:numRef>
              <c:f>Лист5!$A$3:$M$3</c:f>
              <c:numCache>
                <c:formatCode>General</c:formatCode>
                <c:ptCount val="13"/>
                <c:pt idx="0">
                  <c:v>47122</c:v>
                </c:pt>
                <c:pt idx="1">
                  <c:v>2732</c:v>
                </c:pt>
                <c:pt idx="2">
                  <c:v>203860</c:v>
                </c:pt>
                <c:pt idx="3">
                  <c:v>16779</c:v>
                </c:pt>
                <c:pt idx="4">
                  <c:v>177898</c:v>
                </c:pt>
                <c:pt idx="5">
                  <c:v>8580</c:v>
                </c:pt>
                <c:pt idx="6">
                  <c:v>610</c:v>
                </c:pt>
                <c:pt idx="7">
                  <c:v>16061</c:v>
                </c:pt>
                <c:pt idx="8">
                  <c:v>8750</c:v>
                </c:pt>
                <c:pt idx="9">
                  <c:v>3453</c:v>
                </c:pt>
                <c:pt idx="10">
                  <c:v>624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C6DD-4907-97CA-A92CEC284D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40"/>
      <c:rotY val="0"/>
      <c:depthPercent val="10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490030598066796"/>
          <c:y val="0.22665937746256895"/>
          <c:w val="0.81388888888889532"/>
          <c:h val="0.77314814814815636"/>
        </c:manualLayout>
      </c:layout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0.2088954505686795"/>
                  <c:y val="-0.16548150426362387"/>
                </c:manualLayout>
              </c:layout>
              <c:tx>
                <c:rich>
                  <a:bodyPr/>
                  <a:lstStyle/>
                  <a:p>
                    <a:r>
                      <a:rPr lang="ru-RU" sz="1200"/>
                      <a:t>Общегосударственные вопросы 12,6%</a:t>
                    </a:r>
                  </a:p>
                </c:rich>
              </c:tx>
              <c:showLegendKey val="0"/>
              <c:showVal val="1"/>
              <c:showCatName val="0"/>
              <c:showSerName val="1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0A6-4C8E-BADF-1FE5C664A589}"/>
                </c:ext>
              </c:extLst>
            </c:dLbl>
            <c:dLbl>
              <c:idx val="1"/>
              <c:layout>
                <c:manualLayout>
                  <c:x val="0.14166505502601648"/>
                  <c:y val="-0.13608554380262144"/>
                </c:manualLayout>
              </c:layout>
              <c:tx>
                <c:rich>
                  <a:bodyPr/>
                  <a:lstStyle/>
                  <a:p>
                    <a:r>
                      <a:rPr lang="ru-RU" sz="1200"/>
                      <a:t>Н</a:t>
                    </a:r>
                    <a:r>
                      <a:rPr lang="ru-RU"/>
                      <a:t>ациональная безопасность 1%</a:t>
                    </a:r>
                  </a:p>
                </c:rich>
              </c:tx>
              <c:showLegendKey val="0"/>
              <c:showVal val="1"/>
              <c:showCatName val="0"/>
              <c:showSerName val="1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0A6-4C8E-BADF-1FE5C664A589}"/>
                </c:ext>
              </c:extLst>
            </c:dLbl>
            <c:dLbl>
              <c:idx val="2"/>
              <c:layout>
                <c:manualLayout>
                  <c:x val="4.7456831054013375E-2"/>
                  <c:y val="-2.2227318744611719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Н</a:t>
                    </a:r>
                    <a:r>
                      <a:rPr lang="ru-RU" dirty="0"/>
                      <a:t>ациональная экономика </a:t>
                    </a:r>
                    <a:r>
                      <a:rPr lang="ru-RU" dirty="0" smtClean="0"/>
                      <a:t>17,2</a:t>
                    </a:r>
                    <a:r>
                      <a:rPr lang="ru-RU" dirty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1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0A6-4C8E-BADF-1FE5C664A589}"/>
                </c:ext>
              </c:extLst>
            </c:dLbl>
            <c:dLbl>
              <c:idx val="3"/>
              <c:layout>
                <c:manualLayout>
                  <c:x val="0.1330793848137404"/>
                  <c:y val="-3.74768944149333E-2"/>
                </c:manualLayout>
              </c:layout>
              <c:tx>
                <c:rich>
                  <a:bodyPr/>
                  <a:lstStyle/>
                  <a:p>
                    <a:r>
                      <a:rPr lang="ru-RU" sz="1200"/>
                      <a:t>Ж</a:t>
                    </a:r>
                    <a:r>
                      <a:rPr lang="ru-RU"/>
                      <a:t>КХ 3,6%</a:t>
                    </a:r>
                  </a:p>
                </c:rich>
              </c:tx>
              <c:showLegendKey val="0"/>
              <c:showVal val="1"/>
              <c:showCatName val="0"/>
              <c:showSerName val="1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0A6-4C8E-BADF-1FE5C664A589}"/>
                </c:ext>
              </c:extLst>
            </c:dLbl>
            <c:dLbl>
              <c:idx val="4"/>
              <c:layout>
                <c:manualLayout>
                  <c:x val="0.1678186959481707"/>
                  <c:y val="-0.20810441292356177"/>
                </c:manualLayout>
              </c:layout>
              <c:tx>
                <c:rich>
                  <a:bodyPr/>
                  <a:lstStyle/>
                  <a:p>
                    <a:r>
                      <a:rPr lang="ru-RU" sz="1200"/>
                      <a:t>О</a:t>
                    </a:r>
                    <a:r>
                      <a:rPr lang="ru-RU"/>
                      <a:t>бразование 54,1%</a:t>
                    </a:r>
                  </a:p>
                </c:rich>
              </c:tx>
              <c:showLegendKey val="0"/>
              <c:showVal val="1"/>
              <c:showCatName val="0"/>
              <c:showSerName val="1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0A6-4C8E-BADF-1FE5C664A589}"/>
                </c:ext>
              </c:extLst>
            </c:dLbl>
            <c:dLbl>
              <c:idx val="5"/>
              <c:layout>
                <c:manualLayout>
                  <c:x val="-0.21624257494129098"/>
                  <c:y val="0.12495398768261863"/>
                </c:manualLayout>
              </c:layout>
              <c:tx>
                <c:rich>
                  <a:bodyPr/>
                  <a:lstStyle/>
                  <a:p>
                    <a:r>
                      <a:rPr lang="ru-RU" sz="1200"/>
                      <a:t>К</a:t>
                    </a:r>
                    <a:r>
                      <a:rPr lang="ru-RU"/>
                      <a:t>ультура 2,8%</a:t>
                    </a:r>
                  </a:p>
                </c:rich>
              </c:tx>
              <c:showLegendKey val="0"/>
              <c:showVal val="1"/>
              <c:showCatName val="0"/>
              <c:showSerName val="1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0A6-4C8E-BADF-1FE5C664A589}"/>
                </c:ext>
              </c:extLst>
            </c:dLbl>
            <c:dLbl>
              <c:idx val="6"/>
              <c:layout>
                <c:manualLayout>
                  <c:x val="-0.17651666896901042"/>
                  <c:y val="3.8217952338088564E-2"/>
                </c:manualLayout>
              </c:layout>
              <c:tx>
                <c:rich>
                  <a:bodyPr/>
                  <a:lstStyle/>
                  <a:p>
                    <a:r>
                      <a:rPr lang="ru-RU" sz="1200"/>
                      <a:t>З</a:t>
                    </a:r>
                    <a:r>
                      <a:rPr lang="ru-RU"/>
                      <a:t>дравоохранение 0,2%</a:t>
                    </a:r>
                  </a:p>
                </c:rich>
              </c:tx>
              <c:showLegendKey val="0"/>
              <c:showVal val="1"/>
              <c:showCatName val="0"/>
              <c:showSerName val="1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0A6-4C8E-BADF-1FE5C664A589}"/>
                </c:ext>
              </c:extLst>
            </c:dLbl>
            <c:dLbl>
              <c:idx val="7"/>
              <c:layout>
                <c:manualLayout>
                  <c:x val="-0.2080717870792467"/>
                  <c:y val="-4.5024902992999064E-2"/>
                </c:manualLayout>
              </c:layout>
              <c:tx>
                <c:rich>
                  <a:bodyPr/>
                  <a:lstStyle/>
                  <a:p>
                    <a:r>
                      <a:rPr lang="ru-RU" sz="1200"/>
                      <a:t>С</a:t>
                    </a:r>
                    <a:r>
                      <a:rPr lang="ru-RU"/>
                      <a:t>оциальная политика 6,3%</a:t>
                    </a:r>
                  </a:p>
                </c:rich>
              </c:tx>
              <c:showLegendKey val="0"/>
              <c:showVal val="1"/>
              <c:showCatName val="0"/>
              <c:showSerName val="1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0A6-4C8E-BADF-1FE5C664A589}"/>
                </c:ext>
              </c:extLst>
            </c:dLbl>
            <c:dLbl>
              <c:idx val="8"/>
              <c:layout>
                <c:manualLayout>
                  <c:x val="-0.29238154441221181"/>
                  <c:y val="-0.14583772466494416"/>
                </c:manualLayout>
              </c:layout>
              <c:tx>
                <c:rich>
                  <a:bodyPr/>
                  <a:lstStyle/>
                  <a:p>
                    <a:r>
                      <a:rPr lang="ru-RU" sz="1200"/>
                      <a:t>Ф</a:t>
                    </a:r>
                    <a:r>
                      <a:rPr lang="ru-RU"/>
                      <a:t>изическая культура 0,9%</a:t>
                    </a:r>
                  </a:p>
                </c:rich>
              </c:tx>
              <c:showLegendKey val="0"/>
              <c:showVal val="1"/>
              <c:showCatName val="0"/>
              <c:showSerName val="1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0A6-4C8E-BADF-1FE5C664A589}"/>
                </c:ext>
              </c:extLst>
            </c:dLbl>
            <c:dLbl>
              <c:idx val="9"/>
              <c:layout>
                <c:manualLayout>
                  <c:x val="-0.12164924921860779"/>
                  <c:y val="-0.18563416075650124"/>
                </c:manualLayout>
              </c:layout>
              <c:tx>
                <c:rich>
                  <a:bodyPr/>
                  <a:lstStyle/>
                  <a:p>
                    <a:r>
                      <a:rPr lang="ru-RU" sz="1200"/>
                      <a:t>С</a:t>
                    </a:r>
                    <a:r>
                      <a:rPr lang="ru-RU"/>
                      <a:t>МИ 1,2%</a:t>
                    </a:r>
                  </a:p>
                </c:rich>
              </c:tx>
              <c:showLegendKey val="0"/>
              <c:showVal val="1"/>
              <c:showCatName val="0"/>
              <c:showSerName val="1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0A6-4C8E-BADF-1FE5C664A589}"/>
                </c:ext>
              </c:extLst>
            </c:dLbl>
            <c:dLbl>
              <c:idx val="10"/>
              <c:layout>
                <c:manualLayout>
                  <c:x val="7.7685799143528134E-2"/>
                  <c:y val="-0.18164204648647084"/>
                </c:manualLayout>
              </c:layout>
              <c:tx>
                <c:rich>
                  <a:bodyPr/>
                  <a:lstStyle/>
                  <a:p>
                    <a:r>
                      <a:rPr lang="ru-RU" sz="1200"/>
                      <a:t>Н</a:t>
                    </a:r>
                    <a:r>
                      <a:rPr lang="ru-RU"/>
                      <a:t>ацион. оборона 0,1%</a:t>
                    </a:r>
                  </a:p>
                </c:rich>
              </c:tx>
              <c:showLegendKey val="0"/>
              <c:showVal val="1"/>
              <c:showCatName val="0"/>
              <c:showSerName val="1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A0A6-4C8E-BADF-1FE5C664A589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0A6-4C8E-BADF-1FE5C664A589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A0A6-4C8E-BADF-1FE5C664A58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1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val>
            <c:numRef>
              <c:f>Лист5!$A$3:$M$3</c:f>
              <c:numCache>
                <c:formatCode>General</c:formatCode>
                <c:ptCount val="13"/>
                <c:pt idx="0">
                  <c:v>38144</c:v>
                </c:pt>
                <c:pt idx="1">
                  <c:v>2375</c:v>
                </c:pt>
                <c:pt idx="2">
                  <c:v>48931</c:v>
                </c:pt>
                <c:pt idx="3">
                  <c:v>10807</c:v>
                </c:pt>
                <c:pt idx="4">
                  <c:v>163318</c:v>
                </c:pt>
                <c:pt idx="5">
                  <c:v>8488</c:v>
                </c:pt>
                <c:pt idx="6">
                  <c:v>560</c:v>
                </c:pt>
                <c:pt idx="7">
                  <c:v>19107</c:v>
                </c:pt>
                <c:pt idx="8">
                  <c:v>2711</c:v>
                </c:pt>
                <c:pt idx="9">
                  <c:v>3670</c:v>
                </c:pt>
                <c:pt idx="10">
                  <c:v>408</c:v>
                </c:pt>
                <c:pt idx="11">
                  <c:v>3072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A0A6-4C8E-BADF-1FE5C664A5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9669284473999249"/>
          <c:w val="5.9462402725975534E-2"/>
          <c:h val="3.3071552600082384E-2"/>
        </c:manualLayout>
      </c:layout>
      <c:pie3DChart>
        <c:varyColors val="1"/>
        <c:ser>
          <c:idx val="1"/>
          <c:order val="0"/>
          <c:tx>
            <c:strRef>
              <c:f>Sheet1!$A$3</c:f>
              <c:strCache>
                <c:ptCount val="1"/>
              </c:strCache>
            </c:strRef>
          </c:tx>
          <c:spPr>
            <a:solidFill>
              <a:srgbClr val="993366"/>
            </a:solidFill>
            <a:ln w="10745">
              <a:solidFill>
                <a:srgbClr val="000000"/>
              </a:solidFill>
              <a:prstDash val="solid"/>
            </a:ln>
          </c:spPr>
          <c:explosion val="20"/>
          <c:dPt>
            <c:idx val="0"/>
            <c:bubble3D val="0"/>
            <c:spPr>
              <a:solidFill>
                <a:srgbClr val="9999FF"/>
              </a:solidFill>
              <a:ln w="10745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0-7567-4C98-8D63-134A1DB07B6A}"/>
              </c:ext>
            </c:extLst>
          </c:dPt>
          <c:dPt>
            <c:idx val="2"/>
            <c:bubble3D val="0"/>
            <c:spPr>
              <a:solidFill>
                <a:srgbClr val="FFFFCC"/>
              </a:solidFill>
              <a:ln w="10745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7567-4C98-8D63-134A1DB07B6A}"/>
              </c:ext>
            </c:extLst>
          </c:dPt>
          <c:dPt>
            <c:idx val="3"/>
            <c:bubble3D val="0"/>
            <c:spPr>
              <a:solidFill>
                <a:srgbClr val="CCFFFF"/>
              </a:solidFill>
              <a:ln w="10745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2-7567-4C98-8D63-134A1DB07B6A}"/>
              </c:ext>
            </c:extLst>
          </c:dPt>
          <c:cat>
            <c:strRef>
              <c:f>Sheet1!$B$1:$E$1</c:f>
              <c:strCache>
                <c:ptCount val="4"/>
                <c:pt idx="0">
                  <c:v>расходы на оплату труда и начисления оплату труда</c:v>
                </c:pt>
                <c:pt idx="1">
                  <c:v>текущее содержание учреждений, городского хозяйства</c:v>
                </c:pt>
                <c:pt idx="2">
                  <c:v>социальная политика</c:v>
                </c:pt>
                <c:pt idx="3">
                  <c:v>Капитальные вложения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3-7567-4C98-8D63-134A1DB07B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671" b="1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40"/>
      <c:rotY val="40"/>
      <c:rAngAx val="0"/>
      <c:perspective val="5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5.8737151248164504E-3"/>
                  <c:y val="0.28683867641544891"/>
                </c:manualLayout>
              </c:layout>
              <c:tx>
                <c:rich>
                  <a:bodyPr/>
                  <a:lstStyle/>
                  <a:p>
                    <a:r>
                      <a:rPr lang="ru-RU" sz="1200"/>
                      <a:t>Р</a:t>
                    </a:r>
                    <a:r>
                      <a:rPr lang="ru-RU"/>
                      <a:t>асходы</a:t>
                    </a:r>
                    <a:r>
                      <a:rPr lang="ru-RU" baseline="0"/>
                      <a:t> на оплату труда и начисления</a:t>
                    </a:r>
                    <a:r>
                      <a:rPr lang="ru-RU"/>
                      <a:t> 36%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311-41CB-A543-C79CF08F84FA}"/>
                </c:ext>
              </c:extLst>
            </c:dLbl>
            <c:dLbl>
              <c:idx val="1"/>
              <c:layout>
                <c:manualLayout>
                  <c:x val="-1.5432454203136539E-2"/>
                  <c:y val="4.7619047619047623E-2"/>
                </c:manualLayout>
              </c:layout>
              <c:tx>
                <c:rich>
                  <a:bodyPr/>
                  <a:lstStyle/>
                  <a:p>
                    <a:r>
                      <a:rPr lang="ru-RU" sz="1200"/>
                      <a:t>Т</a:t>
                    </a:r>
                    <a:r>
                      <a:rPr lang="ru-RU"/>
                      <a:t>екущее</a:t>
                    </a:r>
                    <a:r>
                      <a:rPr lang="ru-RU" baseline="0"/>
                      <a:t> содержание учреждений 25</a:t>
                    </a:r>
                    <a:r>
                      <a:rPr lang="ru-RU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311-41CB-A543-C79CF08F84FA}"/>
                </c:ext>
              </c:extLst>
            </c:dLbl>
            <c:dLbl>
              <c:idx val="2"/>
              <c:layout>
                <c:manualLayout>
                  <c:x val="-1.6666666666666698E-2"/>
                  <c:y val="-7.3379491830924487E-2"/>
                </c:manualLayout>
              </c:layout>
              <c:tx>
                <c:rich>
                  <a:bodyPr/>
                  <a:lstStyle/>
                  <a:p>
                    <a:r>
                      <a:rPr lang="ru-RU" sz="1200"/>
                      <a:t>С</a:t>
                    </a:r>
                    <a:r>
                      <a:rPr lang="ru-RU"/>
                      <a:t>оциальная</a:t>
                    </a:r>
                    <a:r>
                      <a:rPr lang="ru-RU" baseline="0"/>
                      <a:t> политика</a:t>
                    </a:r>
                    <a:r>
                      <a:rPr lang="ru-RU"/>
                      <a:t> 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311-41CB-A543-C79CF08F84FA}"/>
                </c:ext>
              </c:extLst>
            </c:dLbl>
            <c:dLbl>
              <c:idx val="3"/>
              <c:layout>
                <c:manualLayout>
                  <c:x val="3.3161053106247181E-2"/>
                  <c:y val="-3.9714098237720291E-2"/>
                </c:manualLayout>
              </c:layout>
              <c:tx>
                <c:rich>
                  <a:bodyPr/>
                  <a:lstStyle/>
                  <a:p>
                    <a:r>
                      <a:rPr lang="ru-RU" sz="1200"/>
                      <a:t>К</a:t>
                    </a:r>
                    <a:r>
                      <a:rPr lang="ru-RU"/>
                      <a:t>апитальные</a:t>
                    </a:r>
                    <a:r>
                      <a:rPr lang="ru-RU" baseline="0"/>
                      <a:t> вложения</a:t>
                    </a:r>
                    <a:r>
                      <a:rPr lang="ru-RU"/>
                      <a:t> 36%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311-41CB-A543-C79CF08F84F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val>
            <c:numRef>
              <c:f>Лист14!$A$1:$D$1</c:f>
              <c:numCache>
                <c:formatCode>General</c:formatCode>
                <c:ptCount val="4"/>
                <c:pt idx="0">
                  <c:v>172188</c:v>
                </c:pt>
                <c:pt idx="1">
                  <c:v>121022</c:v>
                </c:pt>
                <c:pt idx="2">
                  <c:v>16061</c:v>
                </c:pt>
                <c:pt idx="3">
                  <c:v>171981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311-41CB-A543-C79CF08F84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131286552610939"/>
          <c:y val="3.1164967536952613E-2"/>
          <c:w val="0.8986871344738917"/>
          <c:h val="0.93767006492609473"/>
        </c:manualLayout>
      </c:layout>
      <c:bar3DChart>
        <c:barDir val="col"/>
        <c:grouping val="stacked"/>
        <c:varyColors val="0"/>
        <c:ser>
          <c:idx val="0"/>
          <c:order val="0"/>
          <c:invertIfNegative val="0"/>
          <c:dLbls>
            <c:dLbl>
              <c:idx val="0"/>
              <c:layout>
                <c:manualLayout>
                  <c:x val="-1.3106894202579109E-2"/>
                  <c:y val="0.1207017543859649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B37-4242-B4F9-AFB33C4B5057}"/>
                </c:ext>
              </c:extLst>
            </c:dLbl>
            <c:dLbl>
              <c:idx val="1"/>
              <c:layout>
                <c:manualLayout>
                  <c:x val="-1.2803984753793105E-2"/>
                  <c:y val="0.1207017543859649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B37-4242-B4F9-AFB33C4B5057}"/>
                </c:ext>
              </c:extLst>
            </c:dLbl>
            <c:dLbl>
              <c:idx val="2"/>
              <c:layout>
                <c:manualLayout>
                  <c:x val="-9.2293237528903779E-3"/>
                  <c:y val="0.1235087719298244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B37-4242-B4F9-AFB33C4B5057}"/>
                </c:ext>
              </c:extLst>
            </c:dLbl>
            <c:dLbl>
              <c:idx val="3"/>
              <c:layout>
                <c:manualLayout>
                  <c:x val="-6.8258184762759258E-3"/>
                  <c:y val="0.1235087719298245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B37-4242-B4F9-AFB33C4B5057}"/>
                </c:ext>
              </c:extLst>
            </c:dLbl>
            <c:dLbl>
              <c:idx val="4"/>
              <c:layout>
                <c:manualLayout>
                  <c:x val="5.97816627751696E-3"/>
                  <c:y val="0.1207017543859649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B37-4242-B4F9-AFB33C4B5057}"/>
                </c:ext>
              </c:extLst>
            </c:dLbl>
            <c:dLbl>
              <c:idx val="5"/>
              <c:layout>
                <c:manualLayout>
                  <c:x val="0"/>
                  <c:y val="0.1207017543859649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B37-4242-B4F9-AFB33C4B505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Лист20!$B$1:$G$1</c:f>
              <c:numCache>
                <c:formatCode>General</c:formatCod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B37-4242-B4F9-AFB33C4B5057}"/>
            </c:ext>
          </c:extLst>
        </c:ser>
        <c:ser>
          <c:idx val="1"/>
          <c:order val="1"/>
          <c:invertIfNegative val="0"/>
          <c:dLbls>
            <c:dLbl>
              <c:idx val="0"/>
              <c:layout>
                <c:manualLayout>
                  <c:x val="-1.1915400655347036E-3"/>
                  <c:y val="3.64912280701754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B37-4242-B4F9-AFB33C4B5057}"/>
                </c:ext>
              </c:extLst>
            </c:dLbl>
            <c:dLbl>
              <c:idx val="1"/>
              <c:layout>
                <c:manualLayout>
                  <c:x val="-1.1915400655347036E-3"/>
                  <c:y val="-3.08771929824561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B37-4242-B4F9-AFB33C4B5057}"/>
                </c:ext>
              </c:extLst>
            </c:dLbl>
            <c:dLbl>
              <c:idx val="2"/>
              <c:layout>
                <c:manualLayout>
                  <c:x val="0"/>
                  <c:y val="3.92982456140349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B37-4242-B4F9-AFB33C4B5057}"/>
                </c:ext>
              </c:extLst>
            </c:dLbl>
            <c:dLbl>
              <c:idx val="3"/>
              <c:layout>
                <c:manualLayout>
                  <c:x val="-3.5746201966041107E-3"/>
                  <c:y val="5.3333333333333233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17298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B37-4242-B4F9-AFB33C4B5057}"/>
                </c:ext>
              </c:extLst>
            </c:dLbl>
            <c:dLbl>
              <c:idx val="4"/>
              <c:layout>
                <c:manualLayout>
                  <c:x val="0"/>
                  <c:y val="3.64912280701754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B37-4242-B4F9-AFB33C4B5057}"/>
                </c:ext>
              </c:extLst>
            </c:dLbl>
            <c:dLbl>
              <c:idx val="5"/>
              <c:layout>
                <c:manualLayout>
                  <c:x val="0"/>
                  <c:y val="4.21052631578945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9B37-4242-B4F9-AFB33C4B505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Лист20!$B$2:$G$2</c:f>
              <c:numCache>
                <c:formatCode>General</c:formatCode>
                <c:ptCount val="6"/>
                <c:pt idx="0">
                  <c:v>7821</c:v>
                </c:pt>
                <c:pt idx="1">
                  <c:v>-4990</c:v>
                </c:pt>
                <c:pt idx="2">
                  <c:v>5480</c:v>
                </c:pt>
                <c:pt idx="3">
                  <c:v>17298</c:v>
                </c:pt>
                <c:pt idx="4">
                  <c:v>5862</c:v>
                </c:pt>
                <c:pt idx="5">
                  <c:v>4802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9B37-4242-B4F9-AFB33C4B5057}"/>
            </c:ext>
          </c:extLst>
        </c:ser>
        <c:ser>
          <c:idx val="2"/>
          <c:order val="2"/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Лист20!$B$3:$G$3</c:f>
              <c:numCache>
                <c:formatCode>General</c:formatCode>
                <c:ptCount val="6"/>
                <c:pt idx="0">
                  <c:v>288084</c:v>
                </c:pt>
                <c:pt idx="1">
                  <c:v>577616</c:v>
                </c:pt>
                <c:pt idx="2">
                  <c:v>550827</c:v>
                </c:pt>
                <c:pt idx="3">
                  <c:v>318889</c:v>
                </c:pt>
                <c:pt idx="4">
                  <c:v>487114</c:v>
                </c:pt>
                <c:pt idx="5">
                  <c:v>507591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9B37-4242-B4F9-AFB33C4B50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2193152"/>
        <c:axId val="72194688"/>
        <c:axId val="0"/>
      </c:bar3DChart>
      <c:catAx>
        <c:axId val="721931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2194688"/>
        <c:crosses val="autoZero"/>
        <c:auto val="1"/>
        <c:lblAlgn val="ctr"/>
        <c:lblOffset val="100"/>
        <c:noMultiLvlLbl val="0"/>
      </c:catAx>
      <c:valAx>
        <c:axId val="721946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2193152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33168044619422571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677082718483278E-2"/>
          <c:y val="0.19411246998380521"/>
          <c:w val="0.93888888888888888"/>
          <c:h val="0.72088764946048411"/>
        </c:manualLayout>
      </c:layout>
      <c:bar3DChart>
        <c:barDir val="col"/>
        <c:grouping val="stacked"/>
        <c:varyColors val="0"/>
        <c:ser>
          <c:idx val="0"/>
          <c:order val="0"/>
          <c:tx>
            <c:v>Программные мероприятия</c:v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095B5AA2-C8DC-4A70-BCDF-A59F30B10F16}" type="VALUE">
                      <a:rPr lang="en-US"/>
                      <a:pPr/>
                      <a:t>[ЗНАЧЕНИЕ]</a:t>
                    </a:fld>
                    <a:endParaRPr lang="en-US"/>
                  </a:p>
                  <a:p>
                    <a:r>
                      <a:rPr lang="en-US"/>
                      <a:t>76%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7F14-4170-B660-4C2AEC56CF4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3C2DE5B0-1667-41A6-8530-B6BA8E84463C}" type="VALUE">
                      <a:rPr lang="en-US"/>
                      <a:pPr/>
                      <a:t>[ЗНАЧЕНИЕ]</a:t>
                    </a:fld>
                    <a:endParaRPr lang="en-US"/>
                  </a:p>
                  <a:p>
                    <a:r>
                      <a:rPr lang="en-US"/>
                      <a:t>83%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7F14-4170-B660-4C2AEC56CF4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88B47F5D-056A-485B-BC61-B90C7BC05A30}" type="VALUE">
                      <a:rPr lang="en-US"/>
                      <a:pPr/>
                      <a:t>[ЗНАЧЕНИЕ]</a:t>
                    </a:fld>
                    <a:endParaRPr lang="en-US"/>
                  </a:p>
                  <a:p>
                    <a:r>
                      <a:rPr lang="en-US"/>
                      <a:t>73%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7F14-4170-B660-4C2AEC56CF4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81935B4E-4BF3-4535-B457-9590F1B147B9}" type="VALUE">
                      <a:rPr lang="en-US"/>
                      <a:pPr/>
                      <a:t>[ЗНАЧЕНИЕ]</a:t>
                    </a:fld>
                    <a:endParaRPr lang="en-US"/>
                  </a:p>
                  <a:p>
                    <a:r>
                      <a:rPr lang="en-US"/>
                      <a:t>86%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7F14-4170-B660-4C2AEC56CF4D}"/>
                </c:ext>
              </c:extLst>
            </c:dLbl>
            <c:dLbl>
              <c:idx val="4"/>
              <c:layout>
                <c:manualLayout>
                  <c:x val="-7.3295838271059631E-17"/>
                  <c:y val="8.5106382978723406E-3"/>
                </c:manualLayout>
              </c:layout>
              <c:tx>
                <c:rich>
                  <a:bodyPr/>
                  <a:lstStyle/>
                  <a:p>
                    <a:fld id="{FEF935AE-EEBA-40F7-B949-B5867C6A7C84}" type="VALUE">
                      <a:rPr lang="en-US"/>
                      <a:pPr/>
                      <a:t>[ЗНАЧЕНИЕ]</a:t>
                    </a:fld>
                    <a:endParaRPr lang="en-US"/>
                  </a:p>
                  <a:p>
                    <a:r>
                      <a:rPr lang="en-US"/>
                      <a:t>94%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7F14-4170-B660-4C2AEC56CF4D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EDA38EA7-40D2-4563-9772-ABBAB7F69ED0}" type="VALUE">
                      <a:rPr lang="en-US"/>
                      <a:pPr/>
                      <a:t>[ЗНАЧЕНИЕ]</a:t>
                    </a:fld>
                    <a:endParaRPr lang="en-US"/>
                  </a:p>
                  <a:p>
                    <a:r>
                      <a:rPr lang="en-US"/>
                      <a:t>90%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7F14-4170-B660-4C2AEC56CF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Лист8!$C$1:$C$6</c:f>
              <c:numCache>
                <c:formatCode>General</c:formatCod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Лист8!$A$1:$A$6</c:f>
              <c:numCache>
                <c:formatCode>General</c:formatCode>
                <c:ptCount val="6"/>
                <c:pt idx="0">
                  <c:v>161821</c:v>
                </c:pt>
                <c:pt idx="1">
                  <c:v>208541</c:v>
                </c:pt>
                <c:pt idx="2">
                  <c:v>242800</c:v>
                </c:pt>
                <c:pt idx="3">
                  <c:v>265607</c:v>
                </c:pt>
                <c:pt idx="4">
                  <c:v>449974</c:v>
                </c:pt>
                <c:pt idx="5">
                  <c:v>452406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F14-4170-B660-4C2AEC56CF4D}"/>
            </c:ext>
          </c:extLst>
        </c:ser>
        <c:ser>
          <c:idx val="1"/>
          <c:order val="1"/>
          <c:tx>
            <c:v>Непрограммные мероприятия</c:v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1.1111111111111112E-2"/>
                  <c:y val="-0.13425925925925927"/>
                </c:manualLayout>
              </c:layout>
              <c:tx>
                <c:rich>
                  <a:bodyPr/>
                  <a:lstStyle/>
                  <a:p>
                    <a:fld id="{CB1B5B17-B3F2-4FE0-991E-222332389B7C}" type="VALUE">
                      <a:rPr lang="en-US"/>
                      <a:pPr/>
                      <a:t>[ЗНАЧЕНИЕ]</a:t>
                    </a:fld>
                    <a:endParaRPr lang="en-US"/>
                  </a:p>
                  <a:p>
                    <a:r>
                      <a:rPr lang="en-US"/>
                      <a:t>24%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7F14-4170-B660-4C2AEC56CF4D}"/>
                </c:ext>
              </c:extLst>
            </c:dLbl>
            <c:dLbl>
              <c:idx val="1"/>
              <c:layout>
                <c:manualLayout>
                  <c:x val="-2.5462668816039986E-17"/>
                  <c:y val="-0.12962962962962971"/>
                </c:manualLayout>
              </c:layout>
              <c:tx>
                <c:rich>
                  <a:bodyPr/>
                  <a:lstStyle/>
                  <a:p>
                    <a:fld id="{C39BD589-569A-4257-B9AC-B2777D828654}" type="VALUE">
                      <a:rPr lang="en-US"/>
                      <a:pPr/>
                      <a:t>[ЗНАЧЕНИЕ]</a:t>
                    </a:fld>
                    <a:endParaRPr lang="en-US"/>
                  </a:p>
                  <a:p>
                    <a:r>
                      <a:rPr lang="en-US"/>
                      <a:t>17%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7F14-4170-B660-4C2AEC56CF4D}"/>
                </c:ext>
              </c:extLst>
            </c:dLbl>
            <c:dLbl>
              <c:idx val="2"/>
              <c:layout>
                <c:manualLayout>
                  <c:x val="1.1111111111111059E-2"/>
                  <c:y val="-0.18055555555555555"/>
                </c:manualLayout>
              </c:layout>
              <c:tx>
                <c:rich>
                  <a:bodyPr/>
                  <a:lstStyle/>
                  <a:p>
                    <a:fld id="{B98EA03E-11AA-4695-9557-D3397BC9D94A}" type="VALUE">
                      <a:rPr lang="en-US"/>
                      <a:pPr/>
                      <a:t>[ЗНАЧЕНИЕ]</a:t>
                    </a:fld>
                    <a:endParaRPr lang="en-US"/>
                  </a:p>
                  <a:p>
                    <a:r>
                      <a:rPr lang="en-US"/>
                      <a:t>27%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7F14-4170-B660-4C2AEC56CF4D}"/>
                </c:ext>
              </c:extLst>
            </c:dLbl>
            <c:dLbl>
              <c:idx val="3"/>
              <c:layout>
                <c:manualLayout>
                  <c:x val="2.7777887139107615E-2"/>
                  <c:y val="-0.1435185185185185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B093FD1-279F-455B-8CEA-E8D1B8D655C0}" type="VALUE">
                      <a:rPr lang="en-US" sz="1200"/>
                      <a:pPr>
                        <a:defRPr sz="1200"/>
                      </a:pPr>
                      <a:t>[ЗНАЧЕНИЕ]</a:t>
                    </a:fld>
                    <a:endParaRPr lang="en-US" sz="1200"/>
                  </a:p>
                  <a:p>
                    <a:pPr>
                      <a:defRPr sz="1200"/>
                    </a:pPr>
                    <a:r>
                      <a:rPr lang="en-US" sz="1200"/>
                      <a:t>14%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444444444444444"/>
                      <c:h val="0.1851159230096237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7F14-4170-B660-4C2AEC56CF4D}"/>
                </c:ext>
              </c:extLst>
            </c:dLbl>
            <c:dLbl>
              <c:idx val="4"/>
              <c:layout>
                <c:manualLayout>
                  <c:x val="5.5555555555555558E-3"/>
                  <c:y val="-0.13888888888888887"/>
                </c:manualLayout>
              </c:layout>
              <c:tx>
                <c:rich>
                  <a:bodyPr/>
                  <a:lstStyle/>
                  <a:p>
                    <a:fld id="{BE11DC9D-8316-431C-879E-30AE6C46B290}" type="VALUE">
                      <a:rPr lang="en-US"/>
                      <a:pPr/>
                      <a:t>[ЗНАЧЕНИЕ]</a:t>
                    </a:fld>
                    <a:endParaRPr lang="en-US"/>
                  </a:p>
                  <a:p>
                    <a:r>
                      <a:rPr lang="en-US"/>
                      <a:t>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7F14-4170-B660-4C2AEC56CF4D}"/>
                </c:ext>
              </c:extLst>
            </c:dLbl>
            <c:dLbl>
              <c:idx val="5"/>
              <c:layout>
                <c:manualLayout>
                  <c:x val="1.3888888888888888E-2"/>
                  <c:y val="-0.15277777777777779"/>
                </c:manualLayout>
              </c:layout>
              <c:tx>
                <c:rich>
                  <a:bodyPr/>
                  <a:lstStyle/>
                  <a:p>
                    <a:fld id="{18D9B680-EC46-4149-B972-61D425475AD1}" type="VALUE">
                      <a:rPr lang="en-US"/>
                      <a:pPr/>
                      <a:t>[ЗНАЧЕНИЕ]</a:t>
                    </a:fld>
                    <a:endParaRPr lang="en-US"/>
                  </a:p>
                  <a:p>
                    <a:r>
                      <a:rPr lang="en-US"/>
                      <a:t>10%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7F14-4170-B660-4C2AEC56CF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Лист8!$C$1:$C$6</c:f>
              <c:numCache>
                <c:formatCode>General</c:formatCod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Лист8!$B$1:$B$6</c:f>
              <c:numCache>
                <c:formatCode>General</c:formatCode>
                <c:ptCount val="6"/>
                <c:pt idx="0">
                  <c:v>53673</c:v>
                </c:pt>
                <c:pt idx="1">
                  <c:v>44188</c:v>
                </c:pt>
                <c:pt idx="2">
                  <c:v>91020</c:v>
                </c:pt>
                <c:pt idx="3">
                  <c:v>35984</c:v>
                </c:pt>
                <c:pt idx="4">
                  <c:v>31278</c:v>
                </c:pt>
                <c:pt idx="5">
                  <c:v>50383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F14-4170-B660-4C2AEC56CF4D}"/>
            </c:ext>
          </c:extLst>
        </c:ser>
        <c:ser>
          <c:idx val="2"/>
          <c:order val="2"/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numRef>
              <c:f>Лист8!$C$1:$C$6</c:f>
              <c:numCache>
                <c:formatCode>General</c:formatCod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Лист8!$C$1:$C$6</c:f>
              <c:numCache>
                <c:formatCode>General</c:formatCode>
                <c:ptCount val="6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7F14-4170-B660-4C2AEC56CF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880024608"/>
        <c:axId val="1880018368"/>
        <c:axId val="0"/>
      </c:bar3DChart>
      <c:catAx>
        <c:axId val="18800246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80018368"/>
        <c:crosses val="autoZero"/>
        <c:auto val="1"/>
        <c:lblAlgn val="ctr"/>
        <c:lblOffset val="100"/>
        <c:noMultiLvlLbl val="0"/>
      </c:catAx>
      <c:valAx>
        <c:axId val="188001836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800246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89197286117674557"/>
          <c:y val="0.26584249925957698"/>
          <c:w val="9.9264815800331238E-2"/>
          <c:h val="0.5749036428812157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47E58A-A186-49AC-BDC1-D79731CE0D1E}" type="doc">
      <dgm:prSet loTypeId="urn:microsoft.com/office/officeart/2005/8/layout/list1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EE59BE04-5FC5-448A-BA90-FC6F2CC4F49F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Профицит бюджета города Белокуриха составил                       4 802,4 тыс. руб.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4F716E0D-4C4D-45C8-8544-A53C53B688E5}" type="sibTrans" cxnId="{1587B252-0D76-4982-9020-D564895CA8FE}">
      <dgm:prSet/>
      <dgm:spPr/>
      <dgm:t>
        <a:bodyPr/>
        <a:lstStyle/>
        <a:p>
          <a:endParaRPr lang="ru-RU"/>
        </a:p>
      </dgm:t>
    </dgm:pt>
    <dgm:pt modelId="{0D8848F3-7DB5-46D0-A82A-58AF70A68F5F}" type="parTrans" cxnId="{1587B252-0D76-4982-9020-D564895CA8FE}">
      <dgm:prSet/>
      <dgm:spPr/>
      <dgm:t>
        <a:bodyPr/>
        <a:lstStyle/>
        <a:p>
          <a:endParaRPr lang="ru-RU"/>
        </a:p>
      </dgm:t>
    </dgm:pt>
    <dgm:pt modelId="{ED0304D2-46FD-4FF5-9735-F34E3D7476D6}">
      <dgm:prSet phldrT="[Текст]"/>
      <dgm:spPr/>
      <dgm:t>
        <a:bodyPr/>
        <a:lstStyle/>
        <a:p>
          <a:pPr algn="ctr"/>
          <a:r>
            <a:rPr lang="ru-RU" dirty="0" err="1" smtClean="0"/>
            <a:t>Профицит</a:t>
          </a:r>
          <a:r>
            <a:rPr lang="ru-RU" dirty="0" smtClean="0"/>
            <a:t> бюджета</a:t>
          </a:r>
          <a:endParaRPr lang="ru-RU" dirty="0"/>
        </a:p>
      </dgm:t>
    </dgm:pt>
    <dgm:pt modelId="{CC1DD430-53B2-4036-B2F9-8AAFA72E40DF}" type="sibTrans" cxnId="{FA7DF8C9-02E4-4C1B-9FDA-C2A3C4FB718C}">
      <dgm:prSet/>
      <dgm:spPr/>
      <dgm:t>
        <a:bodyPr/>
        <a:lstStyle/>
        <a:p>
          <a:endParaRPr lang="ru-RU"/>
        </a:p>
      </dgm:t>
    </dgm:pt>
    <dgm:pt modelId="{ECF150AB-19F6-4F18-98C2-1D4C7D6E6DDD}" type="parTrans" cxnId="{FA7DF8C9-02E4-4C1B-9FDA-C2A3C4FB718C}">
      <dgm:prSet/>
      <dgm:spPr/>
      <dgm:t>
        <a:bodyPr/>
        <a:lstStyle/>
        <a:p>
          <a:endParaRPr lang="ru-RU"/>
        </a:p>
      </dgm:t>
    </dgm:pt>
    <dgm:pt modelId="{C054C306-17D7-4378-9DF2-EDEE254B89DF}">
      <dgm:prSet phldrT="[Текст]"/>
      <dgm:spPr/>
      <dgm:t>
        <a:bodyPr/>
        <a:lstStyle/>
        <a:p>
          <a:pPr algn="l"/>
          <a:r>
            <a:rPr lang="ru-RU" dirty="0" smtClean="0">
              <a:latin typeface="Times New Roman" pitchFamily="18" charset="0"/>
              <a:cs typeface="Times New Roman" pitchFamily="18" charset="0"/>
            </a:rPr>
            <a:t>Средства краевого бюджета 289 095,9тыс. руб.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9574A3C1-B33F-4857-BDC1-F1F238D3411B}" type="sibTrans" cxnId="{3418A011-C58D-402C-8F55-7AD3E073262A}">
      <dgm:prSet/>
      <dgm:spPr/>
      <dgm:t>
        <a:bodyPr/>
        <a:lstStyle/>
        <a:p>
          <a:endParaRPr lang="ru-RU"/>
        </a:p>
      </dgm:t>
    </dgm:pt>
    <dgm:pt modelId="{77B848EF-F052-4D45-B562-990D4C4A9D46}" type="parTrans" cxnId="{3418A011-C58D-402C-8F55-7AD3E073262A}">
      <dgm:prSet/>
      <dgm:spPr/>
      <dgm:t>
        <a:bodyPr/>
        <a:lstStyle/>
        <a:p>
          <a:endParaRPr lang="ru-RU"/>
        </a:p>
      </dgm:t>
    </dgm:pt>
    <dgm:pt modelId="{198F3F31-130D-4349-9DF2-4C247A1B6AC5}">
      <dgm:prSet phldrT="[Текст]"/>
      <dgm:spPr/>
      <dgm:t>
        <a:bodyPr/>
        <a:lstStyle/>
        <a:p>
          <a:pPr algn="l"/>
          <a:r>
            <a:rPr lang="ru-RU" dirty="0" smtClean="0">
              <a:latin typeface="Times New Roman" pitchFamily="18" charset="0"/>
              <a:cs typeface="Times New Roman" pitchFamily="18" charset="0"/>
            </a:rPr>
            <a:t>Расходы за счет средств местного бюджета 213 692,8 тыс. руб.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88223275-9917-4B44-B603-6FEDA7A3AB81}" type="sibTrans" cxnId="{EB9E16CF-A632-4BFD-A401-004B21B9FEF4}">
      <dgm:prSet/>
      <dgm:spPr/>
      <dgm:t>
        <a:bodyPr/>
        <a:lstStyle/>
        <a:p>
          <a:endParaRPr lang="ru-RU"/>
        </a:p>
      </dgm:t>
    </dgm:pt>
    <dgm:pt modelId="{7468B198-E581-43DF-9F54-2B5F04588A90}" type="parTrans" cxnId="{EB9E16CF-A632-4BFD-A401-004B21B9FEF4}">
      <dgm:prSet/>
      <dgm:spPr/>
      <dgm:t>
        <a:bodyPr/>
        <a:lstStyle/>
        <a:p>
          <a:endParaRPr lang="ru-RU"/>
        </a:p>
      </dgm:t>
    </dgm:pt>
    <dgm:pt modelId="{C807356C-3F4D-4122-A816-B6A044C4C483}">
      <dgm:prSet phldrT="[Текст]"/>
      <dgm:spPr/>
      <dgm:t>
        <a:bodyPr/>
        <a:lstStyle/>
        <a:p>
          <a:pPr algn="ctr"/>
          <a:r>
            <a:rPr lang="ru-RU" dirty="0" smtClean="0"/>
            <a:t>Расходы бюджета</a:t>
          </a:r>
          <a:endParaRPr lang="ru-RU" dirty="0"/>
        </a:p>
      </dgm:t>
    </dgm:pt>
    <dgm:pt modelId="{E6001992-DAFC-4CDF-8E52-6BC7B0A12706}" type="sibTrans" cxnId="{D4B7DB0B-2B6F-4B86-B1ED-06CEC576E746}">
      <dgm:prSet/>
      <dgm:spPr/>
      <dgm:t>
        <a:bodyPr/>
        <a:lstStyle/>
        <a:p>
          <a:endParaRPr lang="ru-RU"/>
        </a:p>
      </dgm:t>
    </dgm:pt>
    <dgm:pt modelId="{B1D30605-9F4E-4C4C-A185-A7B7963F1817}" type="parTrans" cxnId="{D4B7DB0B-2B6F-4B86-B1ED-06CEC576E746}">
      <dgm:prSet/>
      <dgm:spPr/>
      <dgm:t>
        <a:bodyPr/>
        <a:lstStyle/>
        <a:p>
          <a:endParaRPr lang="ru-RU"/>
        </a:p>
      </dgm:t>
    </dgm:pt>
    <dgm:pt modelId="{AC7F45CE-513E-43F0-B44F-ECDC5DB4D604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Собственные доходы 218 495,2 тыс. руб. в том числе: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85152910-DDE1-4D00-8A04-C3192F15390E}" type="sibTrans" cxnId="{F2B8E3BA-487C-4F44-94A4-D52131047AEC}">
      <dgm:prSet/>
      <dgm:spPr/>
      <dgm:t>
        <a:bodyPr/>
        <a:lstStyle/>
        <a:p>
          <a:endParaRPr lang="ru-RU"/>
        </a:p>
      </dgm:t>
    </dgm:pt>
    <dgm:pt modelId="{8F81EBC1-B336-475C-B0AA-59A0949C1FDF}" type="parTrans" cxnId="{F2B8E3BA-487C-4F44-94A4-D52131047AEC}">
      <dgm:prSet/>
      <dgm:spPr/>
      <dgm:t>
        <a:bodyPr/>
        <a:lstStyle/>
        <a:p>
          <a:endParaRPr lang="ru-RU"/>
        </a:p>
      </dgm:t>
    </dgm:pt>
    <dgm:pt modelId="{5A4B7CF9-DB47-4F5F-8518-1F34DCC08D2C}">
      <dgm:prSet phldrT="[Текст]" custT="1"/>
      <dgm:spPr/>
      <dgm:t>
        <a:bodyPr/>
        <a:lstStyle/>
        <a:p>
          <a:pPr algn="ctr"/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Доходы бюджета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E65428B9-4DDB-4027-B7E6-4DE13C5F0ACE}" type="sibTrans" cxnId="{2DE0C310-28E8-42CB-91C4-91F39B1F43A5}">
      <dgm:prSet/>
      <dgm:spPr/>
      <dgm:t>
        <a:bodyPr/>
        <a:lstStyle/>
        <a:p>
          <a:endParaRPr lang="ru-RU"/>
        </a:p>
      </dgm:t>
    </dgm:pt>
    <dgm:pt modelId="{61EA2F2C-8A89-4021-8F71-90A0BE5E87A6}" type="parTrans" cxnId="{2DE0C310-28E8-42CB-91C4-91F39B1F43A5}">
      <dgm:prSet/>
      <dgm:spPr/>
      <dgm:t>
        <a:bodyPr/>
        <a:lstStyle/>
        <a:p>
          <a:endParaRPr lang="ru-RU"/>
        </a:p>
      </dgm:t>
    </dgm:pt>
    <dgm:pt modelId="{03D64843-4DE2-4632-8EDD-533FFF834D14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Налоговые доходы 180 598,3 тыс. руб.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7B740D55-46F8-48B5-B771-1AC226054586}" type="parTrans" cxnId="{58C7550B-4C1F-4DD8-A9D8-E1F498816283}">
      <dgm:prSet/>
      <dgm:spPr/>
      <dgm:t>
        <a:bodyPr/>
        <a:lstStyle/>
        <a:p>
          <a:endParaRPr lang="ru-RU"/>
        </a:p>
      </dgm:t>
    </dgm:pt>
    <dgm:pt modelId="{8ED206D3-35C9-442E-AACA-41A68DD1ED81}" type="sibTrans" cxnId="{58C7550B-4C1F-4DD8-A9D8-E1F498816283}">
      <dgm:prSet/>
      <dgm:spPr/>
      <dgm:t>
        <a:bodyPr/>
        <a:lstStyle/>
        <a:p>
          <a:endParaRPr lang="ru-RU"/>
        </a:p>
      </dgm:t>
    </dgm:pt>
    <dgm:pt modelId="{77C51028-3D55-47D8-A7C6-B8E52DE4BF07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Неналоговые доходы  37 896,9 тыс. руб.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5181C90B-E666-40E6-AD07-6846CB814123}" type="parTrans" cxnId="{503625CF-DC04-4DAE-9144-DC8F3D5081F0}">
      <dgm:prSet/>
      <dgm:spPr/>
      <dgm:t>
        <a:bodyPr/>
        <a:lstStyle/>
        <a:p>
          <a:endParaRPr lang="ru-RU"/>
        </a:p>
      </dgm:t>
    </dgm:pt>
    <dgm:pt modelId="{958C1BE4-0E18-469C-A22B-1B92A565A5C9}" type="sibTrans" cxnId="{503625CF-DC04-4DAE-9144-DC8F3D5081F0}">
      <dgm:prSet/>
      <dgm:spPr/>
      <dgm:t>
        <a:bodyPr/>
        <a:lstStyle/>
        <a:p>
          <a:endParaRPr lang="ru-RU"/>
        </a:p>
      </dgm:t>
    </dgm:pt>
    <dgm:pt modelId="{BBC749E4-7B3C-43EE-B02F-EFB26DA4298A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Средства краевого бюджета 289 095,9 тыс. руб.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1FF29BF1-1AB3-438A-82D6-64A131109D64}" type="parTrans" cxnId="{EEE2B6B4-FA41-4BFD-AACC-BCAA5A3F6B1C}">
      <dgm:prSet/>
      <dgm:spPr/>
      <dgm:t>
        <a:bodyPr/>
        <a:lstStyle/>
        <a:p>
          <a:endParaRPr lang="ru-RU"/>
        </a:p>
      </dgm:t>
    </dgm:pt>
    <dgm:pt modelId="{A22A5377-1A76-4776-9F3A-7346ACC14301}" type="sibTrans" cxnId="{EEE2B6B4-FA41-4BFD-AACC-BCAA5A3F6B1C}">
      <dgm:prSet/>
      <dgm:spPr/>
      <dgm:t>
        <a:bodyPr/>
        <a:lstStyle/>
        <a:p>
          <a:endParaRPr lang="ru-RU"/>
        </a:p>
      </dgm:t>
    </dgm:pt>
    <dgm:pt modelId="{700FEDD4-4CBB-456A-9D63-AAF1E283E475}" type="pres">
      <dgm:prSet presAssocID="{0847E58A-A186-49AC-BDC1-D79731CE0D1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22B881C-E80C-47FB-9FFB-693F414E6A5D}" type="pres">
      <dgm:prSet presAssocID="{5A4B7CF9-DB47-4F5F-8518-1F34DCC08D2C}" presName="parentLin" presStyleCnt="0"/>
      <dgm:spPr/>
    </dgm:pt>
    <dgm:pt modelId="{E98CFEC3-8A73-4A7A-85C8-924DDBE0A83E}" type="pres">
      <dgm:prSet presAssocID="{5A4B7CF9-DB47-4F5F-8518-1F34DCC08D2C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3203D3AA-1582-429A-ADE6-19917ABFDA83}" type="pres">
      <dgm:prSet presAssocID="{5A4B7CF9-DB47-4F5F-8518-1F34DCC08D2C}" presName="parentText" presStyleLbl="node1" presStyleIdx="0" presStyleCnt="3" custAng="0" custScaleX="128112" custLinFactNeighborX="3668" custLinFactNeighborY="2080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E9D07C-3DD3-45EE-A176-CDBFBD099F6D}" type="pres">
      <dgm:prSet presAssocID="{5A4B7CF9-DB47-4F5F-8518-1F34DCC08D2C}" presName="negativeSpace" presStyleCnt="0"/>
      <dgm:spPr/>
    </dgm:pt>
    <dgm:pt modelId="{FB629D46-9CA8-45B8-9A7F-3E0829CDEADD}" type="pres">
      <dgm:prSet presAssocID="{5A4B7CF9-DB47-4F5F-8518-1F34DCC08D2C}" presName="childText" presStyleLbl="conFgAcc1" presStyleIdx="0" presStyleCnt="3" custLinFactNeighborY="501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CDD83B-2E8D-4BD1-BA02-4D27FD202D5B}" type="pres">
      <dgm:prSet presAssocID="{E65428B9-4DDB-4027-B7E6-4DE13C5F0ACE}" presName="spaceBetweenRectangles" presStyleCnt="0"/>
      <dgm:spPr/>
    </dgm:pt>
    <dgm:pt modelId="{00015715-18BB-451C-8EBC-2C80D17990F0}" type="pres">
      <dgm:prSet presAssocID="{C807356C-3F4D-4122-A816-B6A044C4C483}" presName="parentLin" presStyleCnt="0"/>
      <dgm:spPr/>
    </dgm:pt>
    <dgm:pt modelId="{61D1ABB0-BACD-4DCB-B490-5ACBC8A80A4C}" type="pres">
      <dgm:prSet presAssocID="{C807356C-3F4D-4122-A816-B6A044C4C483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B8454F13-04AA-4A7F-8701-006043F2C225}" type="pres">
      <dgm:prSet presAssocID="{C807356C-3F4D-4122-A816-B6A044C4C483}" presName="parentText" presStyleLbl="node1" presStyleIdx="1" presStyleCnt="3" custScaleX="12841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121343-A9F8-4D29-A506-09F2EAFB9043}" type="pres">
      <dgm:prSet presAssocID="{C807356C-3F4D-4122-A816-B6A044C4C483}" presName="negativeSpace" presStyleCnt="0"/>
      <dgm:spPr/>
    </dgm:pt>
    <dgm:pt modelId="{0DC54EE6-42FE-4034-ADC0-A3894EDC8F2E}" type="pres">
      <dgm:prSet presAssocID="{C807356C-3F4D-4122-A816-B6A044C4C483}" presName="childText" presStyleLbl="conFgAcc1" presStyleIdx="1" presStyleCnt="3" custScaleX="9134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38D485-033E-4E9B-A87E-58F196CED86E}" type="pres">
      <dgm:prSet presAssocID="{E6001992-DAFC-4CDF-8E52-6BC7B0A12706}" presName="spaceBetweenRectangles" presStyleCnt="0"/>
      <dgm:spPr/>
    </dgm:pt>
    <dgm:pt modelId="{746CCEE0-F6D2-4CDA-80E2-B45A034001C1}" type="pres">
      <dgm:prSet presAssocID="{ED0304D2-46FD-4FF5-9735-F34E3D7476D6}" presName="parentLin" presStyleCnt="0"/>
      <dgm:spPr/>
    </dgm:pt>
    <dgm:pt modelId="{6C8070DC-E6E1-4BA8-AF48-6814B6051F49}" type="pres">
      <dgm:prSet presAssocID="{ED0304D2-46FD-4FF5-9735-F34E3D7476D6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2C246166-7F70-4330-A0C3-B54FF9D65D37}" type="pres">
      <dgm:prSet presAssocID="{ED0304D2-46FD-4FF5-9735-F34E3D7476D6}" presName="parentText" presStyleLbl="node1" presStyleIdx="2" presStyleCnt="3" custScaleX="125917" custLinFactNeighborX="29025" custLinFactNeighborY="-40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7E8210-B82E-4471-9AC9-696FAD702BFA}" type="pres">
      <dgm:prSet presAssocID="{ED0304D2-46FD-4FF5-9735-F34E3D7476D6}" presName="negativeSpace" presStyleCnt="0"/>
      <dgm:spPr/>
    </dgm:pt>
    <dgm:pt modelId="{72D2DA34-57E9-467D-89D3-6C126BEF9132}" type="pres">
      <dgm:prSet presAssocID="{ED0304D2-46FD-4FF5-9735-F34E3D7476D6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58EBF4A-75D9-4D42-9A06-D38A5584C533}" type="presOf" srcId="{ED0304D2-46FD-4FF5-9735-F34E3D7476D6}" destId="{6C8070DC-E6E1-4BA8-AF48-6814B6051F49}" srcOrd="0" destOrd="0" presId="urn:microsoft.com/office/officeart/2005/8/layout/list1"/>
    <dgm:cxn modelId="{1587B252-0D76-4982-9020-D564895CA8FE}" srcId="{ED0304D2-46FD-4FF5-9735-F34E3D7476D6}" destId="{EE59BE04-5FC5-448A-BA90-FC6F2CC4F49F}" srcOrd="0" destOrd="0" parTransId="{0D8848F3-7DB5-46D0-A82A-58AF70A68F5F}" sibTransId="{4F716E0D-4C4D-45C8-8544-A53C53B688E5}"/>
    <dgm:cxn modelId="{FA7DF8C9-02E4-4C1B-9FDA-C2A3C4FB718C}" srcId="{0847E58A-A186-49AC-BDC1-D79731CE0D1E}" destId="{ED0304D2-46FD-4FF5-9735-F34E3D7476D6}" srcOrd="2" destOrd="0" parTransId="{ECF150AB-19F6-4F18-98C2-1D4C7D6E6DDD}" sibTransId="{CC1DD430-53B2-4036-B2F9-8AAFA72E40DF}"/>
    <dgm:cxn modelId="{503625CF-DC04-4DAE-9144-DC8F3D5081F0}" srcId="{5A4B7CF9-DB47-4F5F-8518-1F34DCC08D2C}" destId="{77C51028-3D55-47D8-A7C6-B8E52DE4BF07}" srcOrd="2" destOrd="0" parTransId="{5181C90B-E666-40E6-AD07-6846CB814123}" sibTransId="{958C1BE4-0E18-469C-A22B-1B92A565A5C9}"/>
    <dgm:cxn modelId="{3418A011-C58D-402C-8F55-7AD3E073262A}" srcId="{C807356C-3F4D-4122-A816-B6A044C4C483}" destId="{C054C306-17D7-4378-9DF2-EDEE254B89DF}" srcOrd="1" destOrd="0" parTransId="{77B848EF-F052-4D45-B562-990D4C4A9D46}" sibTransId="{9574A3C1-B33F-4857-BDC1-F1F238D3411B}"/>
    <dgm:cxn modelId="{3584F9C9-508E-46FA-9052-558B40F695DE}" type="presOf" srcId="{EE59BE04-5FC5-448A-BA90-FC6F2CC4F49F}" destId="{72D2DA34-57E9-467D-89D3-6C126BEF9132}" srcOrd="0" destOrd="0" presId="urn:microsoft.com/office/officeart/2005/8/layout/list1"/>
    <dgm:cxn modelId="{EB9E16CF-A632-4BFD-A401-004B21B9FEF4}" srcId="{C807356C-3F4D-4122-A816-B6A044C4C483}" destId="{198F3F31-130D-4349-9DF2-4C247A1B6AC5}" srcOrd="0" destOrd="0" parTransId="{7468B198-E581-43DF-9F54-2B5F04588A90}" sibTransId="{88223275-9917-4B44-B603-6FEDA7A3AB81}"/>
    <dgm:cxn modelId="{880BA660-6F07-442F-BD6E-2896464AA66A}" type="presOf" srcId="{77C51028-3D55-47D8-A7C6-B8E52DE4BF07}" destId="{FB629D46-9CA8-45B8-9A7F-3E0829CDEADD}" srcOrd="0" destOrd="2" presId="urn:microsoft.com/office/officeart/2005/8/layout/list1"/>
    <dgm:cxn modelId="{DA554A8A-3A9A-4FA9-A6E9-1F357A6059CE}" type="presOf" srcId="{C807356C-3F4D-4122-A816-B6A044C4C483}" destId="{B8454F13-04AA-4A7F-8701-006043F2C225}" srcOrd="1" destOrd="0" presId="urn:microsoft.com/office/officeart/2005/8/layout/list1"/>
    <dgm:cxn modelId="{58C7550B-4C1F-4DD8-A9D8-E1F498816283}" srcId="{5A4B7CF9-DB47-4F5F-8518-1F34DCC08D2C}" destId="{03D64843-4DE2-4632-8EDD-533FFF834D14}" srcOrd="1" destOrd="0" parTransId="{7B740D55-46F8-48B5-B771-1AC226054586}" sibTransId="{8ED206D3-35C9-442E-AACA-41A68DD1ED81}"/>
    <dgm:cxn modelId="{D4B7DB0B-2B6F-4B86-B1ED-06CEC576E746}" srcId="{0847E58A-A186-49AC-BDC1-D79731CE0D1E}" destId="{C807356C-3F4D-4122-A816-B6A044C4C483}" srcOrd="1" destOrd="0" parTransId="{B1D30605-9F4E-4C4C-A185-A7B7963F1817}" sibTransId="{E6001992-DAFC-4CDF-8E52-6BC7B0A12706}"/>
    <dgm:cxn modelId="{D2EEB442-2EE3-418D-A605-F0E8DDE9853E}" type="presOf" srcId="{0847E58A-A186-49AC-BDC1-D79731CE0D1E}" destId="{700FEDD4-4CBB-456A-9D63-AAF1E283E475}" srcOrd="0" destOrd="0" presId="urn:microsoft.com/office/officeart/2005/8/layout/list1"/>
    <dgm:cxn modelId="{835FEBA5-0A44-4AC1-AF11-7084D18C3B1D}" type="presOf" srcId="{BBC749E4-7B3C-43EE-B02F-EFB26DA4298A}" destId="{FB629D46-9CA8-45B8-9A7F-3E0829CDEADD}" srcOrd="0" destOrd="3" presId="urn:microsoft.com/office/officeart/2005/8/layout/list1"/>
    <dgm:cxn modelId="{4BF210A8-F8E6-4E29-B85B-B602ED5D5CCB}" type="presOf" srcId="{C054C306-17D7-4378-9DF2-EDEE254B89DF}" destId="{0DC54EE6-42FE-4034-ADC0-A3894EDC8F2E}" srcOrd="0" destOrd="1" presId="urn:microsoft.com/office/officeart/2005/8/layout/list1"/>
    <dgm:cxn modelId="{C202E89E-43C2-4631-8ADA-BA3A6BAA058C}" type="presOf" srcId="{AC7F45CE-513E-43F0-B44F-ECDC5DB4D604}" destId="{FB629D46-9CA8-45B8-9A7F-3E0829CDEADD}" srcOrd="0" destOrd="0" presId="urn:microsoft.com/office/officeart/2005/8/layout/list1"/>
    <dgm:cxn modelId="{36C7B075-9787-48F0-BF3D-FAED217DBD43}" type="presOf" srcId="{ED0304D2-46FD-4FF5-9735-F34E3D7476D6}" destId="{2C246166-7F70-4330-A0C3-B54FF9D65D37}" srcOrd="1" destOrd="0" presId="urn:microsoft.com/office/officeart/2005/8/layout/list1"/>
    <dgm:cxn modelId="{EEE2B6B4-FA41-4BFD-AACC-BCAA5A3F6B1C}" srcId="{5A4B7CF9-DB47-4F5F-8518-1F34DCC08D2C}" destId="{BBC749E4-7B3C-43EE-B02F-EFB26DA4298A}" srcOrd="3" destOrd="0" parTransId="{1FF29BF1-1AB3-438A-82D6-64A131109D64}" sibTransId="{A22A5377-1A76-4776-9F3A-7346ACC14301}"/>
    <dgm:cxn modelId="{2DE0C310-28E8-42CB-91C4-91F39B1F43A5}" srcId="{0847E58A-A186-49AC-BDC1-D79731CE0D1E}" destId="{5A4B7CF9-DB47-4F5F-8518-1F34DCC08D2C}" srcOrd="0" destOrd="0" parTransId="{61EA2F2C-8A89-4021-8F71-90A0BE5E87A6}" sibTransId="{E65428B9-4DDB-4027-B7E6-4DE13C5F0ACE}"/>
    <dgm:cxn modelId="{2A576AAC-9A0C-42B4-A699-5DD2BF815A12}" type="presOf" srcId="{5A4B7CF9-DB47-4F5F-8518-1F34DCC08D2C}" destId="{E98CFEC3-8A73-4A7A-85C8-924DDBE0A83E}" srcOrd="0" destOrd="0" presId="urn:microsoft.com/office/officeart/2005/8/layout/list1"/>
    <dgm:cxn modelId="{E6AC7EB7-7706-41C0-BDAD-559862FB654C}" type="presOf" srcId="{198F3F31-130D-4349-9DF2-4C247A1B6AC5}" destId="{0DC54EE6-42FE-4034-ADC0-A3894EDC8F2E}" srcOrd="0" destOrd="0" presId="urn:microsoft.com/office/officeart/2005/8/layout/list1"/>
    <dgm:cxn modelId="{F2B8E3BA-487C-4F44-94A4-D52131047AEC}" srcId="{5A4B7CF9-DB47-4F5F-8518-1F34DCC08D2C}" destId="{AC7F45CE-513E-43F0-B44F-ECDC5DB4D604}" srcOrd="0" destOrd="0" parTransId="{8F81EBC1-B336-475C-B0AA-59A0949C1FDF}" sibTransId="{85152910-DDE1-4D00-8A04-C3192F15390E}"/>
    <dgm:cxn modelId="{34A3F3DF-A7AA-4F14-9600-3BD872AF920A}" type="presOf" srcId="{C807356C-3F4D-4122-A816-B6A044C4C483}" destId="{61D1ABB0-BACD-4DCB-B490-5ACBC8A80A4C}" srcOrd="0" destOrd="0" presId="urn:microsoft.com/office/officeart/2005/8/layout/list1"/>
    <dgm:cxn modelId="{2D141AB4-7DBA-4801-8F12-D10DD7154A18}" type="presOf" srcId="{5A4B7CF9-DB47-4F5F-8518-1F34DCC08D2C}" destId="{3203D3AA-1582-429A-ADE6-19917ABFDA83}" srcOrd="1" destOrd="0" presId="urn:microsoft.com/office/officeart/2005/8/layout/list1"/>
    <dgm:cxn modelId="{835B75FF-3068-42F0-BD87-95DC34E8842B}" type="presOf" srcId="{03D64843-4DE2-4632-8EDD-533FFF834D14}" destId="{FB629D46-9CA8-45B8-9A7F-3E0829CDEADD}" srcOrd="0" destOrd="1" presId="urn:microsoft.com/office/officeart/2005/8/layout/list1"/>
    <dgm:cxn modelId="{98C3E524-8CA3-4D8B-9178-416873336067}" type="presParOf" srcId="{700FEDD4-4CBB-456A-9D63-AAF1E283E475}" destId="{A22B881C-E80C-47FB-9FFB-693F414E6A5D}" srcOrd="0" destOrd="0" presId="urn:microsoft.com/office/officeart/2005/8/layout/list1"/>
    <dgm:cxn modelId="{8468FD6E-B499-4CD4-BB69-939EC465B1D7}" type="presParOf" srcId="{A22B881C-E80C-47FB-9FFB-693F414E6A5D}" destId="{E98CFEC3-8A73-4A7A-85C8-924DDBE0A83E}" srcOrd="0" destOrd="0" presId="urn:microsoft.com/office/officeart/2005/8/layout/list1"/>
    <dgm:cxn modelId="{557EA2AC-BC91-4EFC-8633-1CC5FE325FA4}" type="presParOf" srcId="{A22B881C-E80C-47FB-9FFB-693F414E6A5D}" destId="{3203D3AA-1582-429A-ADE6-19917ABFDA83}" srcOrd="1" destOrd="0" presId="urn:microsoft.com/office/officeart/2005/8/layout/list1"/>
    <dgm:cxn modelId="{67EE0A0C-2866-4C9D-8E28-75B60E7C8B36}" type="presParOf" srcId="{700FEDD4-4CBB-456A-9D63-AAF1E283E475}" destId="{53E9D07C-3DD3-45EE-A176-CDBFBD099F6D}" srcOrd="1" destOrd="0" presId="urn:microsoft.com/office/officeart/2005/8/layout/list1"/>
    <dgm:cxn modelId="{9BCA0314-41ED-4669-BA08-D7D77247A948}" type="presParOf" srcId="{700FEDD4-4CBB-456A-9D63-AAF1E283E475}" destId="{FB629D46-9CA8-45B8-9A7F-3E0829CDEADD}" srcOrd="2" destOrd="0" presId="urn:microsoft.com/office/officeart/2005/8/layout/list1"/>
    <dgm:cxn modelId="{939DF3CF-58CE-40AA-9A55-FA2DF44560F0}" type="presParOf" srcId="{700FEDD4-4CBB-456A-9D63-AAF1E283E475}" destId="{80CDD83B-2E8D-4BD1-BA02-4D27FD202D5B}" srcOrd="3" destOrd="0" presId="urn:microsoft.com/office/officeart/2005/8/layout/list1"/>
    <dgm:cxn modelId="{0FE6F191-591A-4B2C-93C0-82C9A8CC063F}" type="presParOf" srcId="{700FEDD4-4CBB-456A-9D63-AAF1E283E475}" destId="{00015715-18BB-451C-8EBC-2C80D17990F0}" srcOrd="4" destOrd="0" presId="urn:microsoft.com/office/officeart/2005/8/layout/list1"/>
    <dgm:cxn modelId="{BE3F9A37-6C1F-46B6-846D-D92F9716A734}" type="presParOf" srcId="{00015715-18BB-451C-8EBC-2C80D17990F0}" destId="{61D1ABB0-BACD-4DCB-B490-5ACBC8A80A4C}" srcOrd="0" destOrd="0" presId="urn:microsoft.com/office/officeart/2005/8/layout/list1"/>
    <dgm:cxn modelId="{7129BCC8-732D-449D-9D8B-29925F8D6F0F}" type="presParOf" srcId="{00015715-18BB-451C-8EBC-2C80D17990F0}" destId="{B8454F13-04AA-4A7F-8701-006043F2C225}" srcOrd="1" destOrd="0" presId="urn:microsoft.com/office/officeart/2005/8/layout/list1"/>
    <dgm:cxn modelId="{88A03CE2-BE29-4A2E-89C7-8CFC61E42731}" type="presParOf" srcId="{700FEDD4-4CBB-456A-9D63-AAF1E283E475}" destId="{56121343-A9F8-4D29-A506-09F2EAFB9043}" srcOrd="5" destOrd="0" presId="urn:microsoft.com/office/officeart/2005/8/layout/list1"/>
    <dgm:cxn modelId="{2E8AEA4C-48B3-4076-B582-F89F6D2DD88C}" type="presParOf" srcId="{700FEDD4-4CBB-456A-9D63-AAF1E283E475}" destId="{0DC54EE6-42FE-4034-ADC0-A3894EDC8F2E}" srcOrd="6" destOrd="0" presId="urn:microsoft.com/office/officeart/2005/8/layout/list1"/>
    <dgm:cxn modelId="{879DED80-30AD-4321-A284-DCFEEC1BA837}" type="presParOf" srcId="{700FEDD4-4CBB-456A-9D63-AAF1E283E475}" destId="{B738D485-033E-4E9B-A87E-58F196CED86E}" srcOrd="7" destOrd="0" presId="urn:microsoft.com/office/officeart/2005/8/layout/list1"/>
    <dgm:cxn modelId="{D3DB8CFE-C3B9-4A21-B736-B28543C8A55F}" type="presParOf" srcId="{700FEDD4-4CBB-456A-9D63-AAF1E283E475}" destId="{746CCEE0-F6D2-4CDA-80E2-B45A034001C1}" srcOrd="8" destOrd="0" presId="urn:microsoft.com/office/officeart/2005/8/layout/list1"/>
    <dgm:cxn modelId="{F4AE565B-F76E-4E1A-B444-35E36BBB4E42}" type="presParOf" srcId="{746CCEE0-F6D2-4CDA-80E2-B45A034001C1}" destId="{6C8070DC-E6E1-4BA8-AF48-6814B6051F49}" srcOrd="0" destOrd="0" presId="urn:microsoft.com/office/officeart/2005/8/layout/list1"/>
    <dgm:cxn modelId="{9E26113C-F0C1-45F8-A3EF-23D8A2075577}" type="presParOf" srcId="{746CCEE0-F6D2-4CDA-80E2-B45A034001C1}" destId="{2C246166-7F70-4330-A0C3-B54FF9D65D37}" srcOrd="1" destOrd="0" presId="urn:microsoft.com/office/officeart/2005/8/layout/list1"/>
    <dgm:cxn modelId="{C9824708-AFA2-4DC8-B201-917D69051952}" type="presParOf" srcId="{700FEDD4-4CBB-456A-9D63-AAF1E283E475}" destId="{347E8210-B82E-4471-9AC9-696FAD702BFA}" srcOrd="9" destOrd="0" presId="urn:microsoft.com/office/officeart/2005/8/layout/list1"/>
    <dgm:cxn modelId="{C4EACC19-D0B6-438F-B358-669DEB32B949}" type="presParOf" srcId="{700FEDD4-4CBB-456A-9D63-AAF1E283E475}" destId="{72D2DA34-57E9-467D-89D3-6C126BEF913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847E58A-A186-49AC-BDC1-D79731CE0D1E}" type="doc">
      <dgm:prSet loTypeId="urn:microsoft.com/office/officeart/2005/8/layout/list1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5A4B7CF9-DB47-4F5F-8518-1F34DCC08D2C}">
      <dgm:prSet phldrT="[Текст]" custT="1"/>
      <dgm:spPr/>
      <dgm:t>
        <a:bodyPr/>
        <a:lstStyle/>
        <a:p>
          <a:pPr algn="ctr"/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Публичные нормативные обязательства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61EA2F2C-8A89-4021-8F71-90A0BE5E87A6}" type="parTrans" cxnId="{2DE0C310-28E8-42CB-91C4-91F39B1F43A5}">
      <dgm:prSet/>
      <dgm:spPr/>
      <dgm:t>
        <a:bodyPr/>
        <a:lstStyle/>
        <a:p>
          <a:endParaRPr lang="ru-RU"/>
        </a:p>
      </dgm:t>
    </dgm:pt>
    <dgm:pt modelId="{E65428B9-4DDB-4027-B7E6-4DE13C5F0ACE}" type="sibTrans" cxnId="{2DE0C310-28E8-42CB-91C4-91F39B1F43A5}">
      <dgm:prSet/>
      <dgm:spPr/>
      <dgm:t>
        <a:bodyPr/>
        <a:lstStyle/>
        <a:p>
          <a:endParaRPr lang="ru-RU"/>
        </a:p>
      </dgm:t>
    </dgm:pt>
    <dgm:pt modelId="{AC7F45CE-513E-43F0-B44F-ECDC5DB4D604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Доплата к пенсии учителям-пенсионерам 71,2 тыс. руб.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8F81EBC1-B336-475C-B0AA-59A0949C1FDF}" type="parTrans" cxnId="{F2B8E3BA-487C-4F44-94A4-D52131047AEC}">
      <dgm:prSet/>
      <dgm:spPr/>
      <dgm:t>
        <a:bodyPr/>
        <a:lstStyle/>
        <a:p>
          <a:endParaRPr lang="ru-RU"/>
        </a:p>
      </dgm:t>
    </dgm:pt>
    <dgm:pt modelId="{85152910-DDE1-4D00-8A04-C3192F15390E}" type="sibTrans" cxnId="{F2B8E3BA-487C-4F44-94A4-D52131047AEC}">
      <dgm:prSet/>
      <dgm:spPr/>
      <dgm:t>
        <a:bodyPr/>
        <a:lstStyle/>
        <a:p>
          <a:endParaRPr lang="ru-RU"/>
        </a:p>
      </dgm:t>
    </dgm:pt>
    <dgm:pt modelId="{C807356C-3F4D-4122-A816-B6A044C4C483}">
      <dgm:prSet phldrT="[Текст]" custT="1"/>
      <dgm:spPr/>
      <dgm:t>
        <a:bodyPr/>
        <a:lstStyle/>
        <a:p>
          <a:pPr algn="ctr"/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Программа муниципальных </a:t>
          </a:r>
        </a:p>
        <a:p>
          <a:pPr algn="ctr"/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внутренних заимствований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B1D30605-9F4E-4C4C-A185-A7B7963F1817}" type="parTrans" cxnId="{D4B7DB0B-2B6F-4B86-B1ED-06CEC576E746}">
      <dgm:prSet/>
      <dgm:spPr/>
      <dgm:t>
        <a:bodyPr/>
        <a:lstStyle/>
        <a:p>
          <a:endParaRPr lang="ru-RU"/>
        </a:p>
      </dgm:t>
    </dgm:pt>
    <dgm:pt modelId="{E6001992-DAFC-4CDF-8E52-6BC7B0A12706}" type="sibTrans" cxnId="{D4B7DB0B-2B6F-4B86-B1ED-06CEC576E746}">
      <dgm:prSet/>
      <dgm:spPr/>
      <dgm:t>
        <a:bodyPr/>
        <a:lstStyle/>
        <a:p>
          <a:endParaRPr lang="ru-RU"/>
        </a:p>
      </dgm:t>
    </dgm:pt>
    <dgm:pt modelId="{198F3F31-130D-4349-9DF2-4C247A1B6AC5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Объём муниципальных внутренних заимствований       0 тыс. руб.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7468B198-E581-43DF-9F54-2B5F04588A90}" type="parTrans" cxnId="{EB9E16CF-A632-4BFD-A401-004B21B9FEF4}">
      <dgm:prSet/>
      <dgm:spPr/>
      <dgm:t>
        <a:bodyPr/>
        <a:lstStyle/>
        <a:p>
          <a:endParaRPr lang="ru-RU"/>
        </a:p>
      </dgm:t>
    </dgm:pt>
    <dgm:pt modelId="{88223275-9917-4B44-B603-6FEDA7A3AB81}" type="sibTrans" cxnId="{EB9E16CF-A632-4BFD-A401-004B21B9FEF4}">
      <dgm:prSet/>
      <dgm:spPr/>
      <dgm:t>
        <a:bodyPr/>
        <a:lstStyle/>
        <a:p>
          <a:endParaRPr lang="ru-RU"/>
        </a:p>
      </dgm:t>
    </dgm:pt>
    <dgm:pt modelId="{ED0304D2-46FD-4FF5-9735-F34E3D7476D6}">
      <dgm:prSet phldrT="[Текст]" custT="1"/>
      <dgm:spPr/>
      <dgm:t>
        <a:bodyPr/>
        <a:lstStyle/>
        <a:p>
          <a:pPr algn="ctr"/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Распределение бюджетных инвестиций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ECF150AB-19F6-4F18-98C2-1D4C7D6E6DDD}" type="parTrans" cxnId="{FA7DF8C9-02E4-4C1B-9FDA-C2A3C4FB718C}">
      <dgm:prSet/>
      <dgm:spPr/>
      <dgm:t>
        <a:bodyPr/>
        <a:lstStyle/>
        <a:p>
          <a:endParaRPr lang="ru-RU"/>
        </a:p>
      </dgm:t>
    </dgm:pt>
    <dgm:pt modelId="{CC1DD430-53B2-4036-B2F9-8AAFA72E40DF}" type="sibTrans" cxnId="{FA7DF8C9-02E4-4C1B-9FDA-C2A3C4FB718C}">
      <dgm:prSet/>
      <dgm:spPr/>
      <dgm:t>
        <a:bodyPr/>
        <a:lstStyle/>
        <a:p>
          <a:endParaRPr lang="ru-RU"/>
        </a:p>
      </dgm:t>
    </dgm:pt>
    <dgm:pt modelId="{EE59BE04-5FC5-448A-BA90-FC6F2CC4F49F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Проектно-сметная документация (корректировка генплана) – 200 тыс. руб.</a:t>
          </a:r>
          <a:endParaRPr lang="ru-RU" dirty="0"/>
        </a:p>
      </dgm:t>
    </dgm:pt>
    <dgm:pt modelId="{0D8848F3-7DB5-46D0-A82A-58AF70A68F5F}" type="parTrans" cxnId="{1587B252-0D76-4982-9020-D564895CA8FE}">
      <dgm:prSet/>
      <dgm:spPr/>
      <dgm:t>
        <a:bodyPr/>
        <a:lstStyle/>
        <a:p>
          <a:endParaRPr lang="ru-RU"/>
        </a:p>
      </dgm:t>
    </dgm:pt>
    <dgm:pt modelId="{4F716E0D-4C4D-45C8-8544-A53C53B688E5}" type="sibTrans" cxnId="{1587B252-0D76-4982-9020-D564895CA8FE}">
      <dgm:prSet/>
      <dgm:spPr/>
      <dgm:t>
        <a:bodyPr/>
        <a:lstStyle/>
        <a:p>
          <a:endParaRPr lang="ru-RU"/>
        </a:p>
      </dgm:t>
    </dgm:pt>
    <dgm:pt modelId="{505AA184-46F2-48D5-9BC8-6AA5F664AE2F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Доплата к пенсии лицам, замещавшим должности муниципальных служащих      648,6 т. руб.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2A3C07BB-4053-432E-A274-940CDE5C28CE}" type="parTrans" cxnId="{B266C365-CB28-4BC7-A4D0-CE2F07849272}">
      <dgm:prSet/>
      <dgm:spPr/>
      <dgm:t>
        <a:bodyPr/>
        <a:lstStyle/>
        <a:p>
          <a:endParaRPr lang="ru-RU"/>
        </a:p>
      </dgm:t>
    </dgm:pt>
    <dgm:pt modelId="{62D27219-D90B-4DAE-95EB-80063C035355}" type="sibTrans" cxnId="{B266C365-CB28-4BC7-A4D0-CE2F07849272}">
      <dgm:prSet/>
      <dgm:spPr/>
      <dgm:t>
        <a:bodyPr/>
        <a:lstStyle/>
        <a:p>
          <a:endParaRPr lang="ru-RU"/>
        </a:p>
      </dgm:t>
    </dgm:pt>
    <dgm:pt modelId="{8A3BFF97-1570-4CDB-B264-FF5764DD5417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Строительство водопровода -1 887,0 тыс. руб.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FFE0F7CD-7F0B-4606-8D59-091CE6B2047F}" type="parTrans" cxnId="{CB195BA3-46CF-4D84-A466-D9730744B055}">
      <dgm:prSet/>
      <dgm:spPr/>
      <dgm:t>
        <a:bodyPr/>
        <a:lstStyle/>
        <a:p>
          <a:endParaRPr lang="ru-RU"/>
        </a:p>
      </dgm:t>
    </dgm:pt>
    <dgm:pt modelId="{2BA35C9A-84D9-44B7-BF0C-43FA3280232A}" type="sibTrans" cxnId="{CB195BA3-46CF-4D84-A466-D9730744B055}">
      <dgm:prSet/>
      <dgm:spPr/>
      <dgm:t>
        <a:bodyPr/>
        <a:lstStyle/>
        <a:p>
          <a:endParaRPr lang="ru-RU"/>
        </a:p>
      </dgm:t>
    </dgm:pt>
    <dgm:pt modelId="{781A4E8C-7CA4-41FA-A40B-3126472485BC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Объём средств, направляемых на погашение муниципального долга  0 тыс. руб.</a:t>
          </a:r>
          <a:endParaRPr lang="ru-RU" dirty="0"/>
        </a:p>
      </dgm:t>
    </dgm:pt>
    <dgm:pt modelId="{6560CF90-B0C3-41EB-BC93-8292A53C9FED}" type="parTrans" cxnId="{10B5AF6D-E7C7-47F4-9183-95ACA35CF20A}">
      <dgm:prSet/>
      <dgm:spPr/>
      <dgm:t>
        <a:bodyPr/>
        <a:lstStyle/>
        <a:p>
          <a:endParaRPr lang="ru-RU"/>
        </a:p>
      </dgm:t>
    </dgm:pt>
    <dgm:pt modelId="{B70F9D46-78F8-4BE7-B7A1-18958927F9F3}" type="sibTrans" cxnId="{10B5AF6D-E7C7-47F4-9183-95ACA35CF20A}">
      <dgm:prSet/>
      <dgm:spPr/>
      <dgm:t>
        <a:bodyPr/>
        <a:lstStyle/>
        <a:p>
          <a:endParaRPr lang="ru-RU"/>
        </a:p>
      </dgm:t>
    </dgm:pt>
    <dgm:pt modelId="{6E5F881C-8F81-4512-9DE6-A9DB43D0E83B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Содержание ребенка в семье опекуна 6 879 тыс. руб.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5048352E-B61D-46DC-BF5B-D1040F2FA4FB}" type="parTrans" cxnId="{9A028EC4-FEBC-4007-ACAC-274EA850DF2D}">
      <dgm:prSet/>
      <dgm:spPr/>
      <dgm:t>
        <a:bodyPr/>
        <a:lstStyle/>
        <a:p>
          <a:endParaRPr lang="ru-RU"/>
        </a:p>
      </dgm:t>
    </dgm:pt>
    <dgm:pt modelId="{10C53BF6-4D81-4A54-9255-C9D212093C0A}" type="sibTrans" cxnId="{9A028EC4-FEBC-4007-ACAC-274EA850DF2D}">
      <dgm:prSet/>
      <dgm:spPr/>
      <dgm:t>
        <a:bodyPr/>
        <a:lstStyle/>
        <a:p>
          <a:endParaRPr lang="ru-RU"/>
        </a:p>
      </dgm:t>
    </dgm:pt>
    <dgm:pt modelId="{3F0FAA9B-7276-472C-85FE-BA5307E39749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Создание комплекса обеспечивающей инфраструктуры туристско-рекреационного кластера «Белокуриха-2» - 909,6 тыс. руб.(МБ); 44888,1 тыс. руб. (КБ)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DC15F590-B026-4555-93BD-CBFC61BB43DC}" type="parTrans" cxnId="{9DD51122-F6B3-4728-9ABE-15B95867180C}">
      <dgm:prSet/>
      <dgm:spPr/>
      <dgm:t>
        <a:bodyPr/>
        <a:lstStyle/>
        <a:p>
          <a:endParaRPr lang="ru-RU"/>
        </a:p>
      </dgm:t>
    </dgm:pt>
    <dgm:pt modelId="{D7449F0F-67BE-42BB-A147-C52891BF7A4C}" type="sibTrans" cxnId="{9DD51122-F6B3-4728-9ABE-15B95867180C}">
      <dgm:prSet/>
      <dgm:spPr/>
      <dgm:t>
        <a:bodyPr/>
        <a:lstStyle/>
        <a:p>
          <a:endParaRPr lang="ru-RU"/>
        </a:p>
      </dgm:t>
    </dgm:pt>
    <dgm:pt modelId="{C0FC6AF8-3A66-4675-A0BC-D1EFB186E94A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Спортивный комплекс ПСД – 1 540,6 тыс. руб., (МБ); 27771,3 тыс. руб. (КБ); 22398,2 тыс. руб. (ФБ)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7FFCD3E2-563D-495E-AC45-FA28433F8D93}" type="parTrans" cxnId="{CD5473B1-8A2D-4E46-AB62-232DA7C17EB4}">
      <dgm:prSet/>
      <dgm:spPr/>
    </dgm:pt>
    <dgm:pt modelId="{995AE5FC-8A6A-4A79-931D-898CCC669525}" type="sibTrans" cxnId="{CD5473B1-8A2D-4E46-AB62-232DA7C17EB4}">
      <dgm:prSet/>
      <dgm:spPr/>
    </dgm:pt>
    <dgm:pt modelId="{700FEDD4-4CBB-456A-9D63-AAF1E283E475}" type="pres">
      <dgm:prSet presAssocID="{0847E58A-A186-49AC-BDC1-D79731CE0D1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22B881C-E80C-47FB-9FFB-693F414E6A5D}" type="pres">
      <dgm:prSet presAssocID="{5A4B7CF9-DB47-4F5F-8518-1F34DCC08D2C}" presName="parentLin" presStyleCnt="0"/>
      <dgm:spPr/>
    </dgm:pt>
    <dgm:pt modelId="{E98CFEC3-8A73-4A7A-85C8-924DDBE0A83E}" type="pres">
      <dgm:prSet presAssocID="{5A4B7CF9-DB47-4F5F-8518-1F34DCC08D2C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3203D3AA-1582-429A-ADE6-19917ABFDA83}" type="pres">
      <dgm:prSet presAssocID="{5A4B7CF9-DB47-4F5F-8518-1F34DCC08D2C}" presName="parentText" presStyleLbl="node1" presStyleIdx="0" presStyleCnt="3" custLinFactX="8750" custLinFactNeighborX="100000" custLinFactNeighborY="846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E9D07C-3DD3-45EE-A176-CDBFBD099F6D}" type="pres">
      <dgm:prSet presAssocID="{5A4B7CF9-DB47-4F5F-8518-1F34DCC08D2C}" presName="negativeSpace" presStyleCnt="0"/>
      <dgm:spPr/>
    </dgm:pt>
    <dgm:pt modelId="{FB629D46-9CA8-45B8-9A7F-3E0829CDEADD}" type="pres">
      <dgm:prSet presAssocID="{5A4B7CF9-DB47-4F5F-8518-1F34DCC08D2C}" presName="childText" presStyleLbl="conFgAcc1" presStyleIdx="0" presStyleCnt="3" custScaleY="92414" custLinFactY="942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CDD83B-2E8D-4BD1-BA02-4D27FD202D5B}" type="pres">
      <dgm:prSet presAssocID="{E65428B9-4DDB-4027-B7E6-4DE13C5F0ACE}" presName="spaceBetweenRectangles" presStyleCnt="0"/>
      <dgm:spPr/>
    </dgm:pt>
    <dgm:pt modelId="{00015715-18BB-451C-8EBC-2C80D17990F0}" type="pres">
      <dgm:prSet presAssocID="{C807356C-3F4D-4122-A816-B6A044C4C483}" presName="parentLin" presStyleCnt="0"/>
      <dgm:spPr/>
    </dgm:pt>
    <dgm:pt modelId="{61D1ABB0-BACD-4DCB-B490-5ACBC8A80A4C}" type="pres">
      <dgm:prSet presAssocID="{C807356C-3F4D-4122-A816-B6A044C4C483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B8454F13-04AA-4A7F-8701-006043F2C225}" type="pres">
      <dgm:prSet presAssocID="{C807356C-3F4D-4122-A816-B6A044C4C483}" presName="parentText" presStyleLbl="node1" presStyleIdx="1" presStyleCnt="3" custScaleY="136624" custLinFactX="7963" custLinFactNeighborX="100000" custLinFactNeighborY="-2574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121343-A9F8-4D29-A506-09F2EAFB9043}" type="pres">
      <dgm:prSet presAssocID="{C807356C-3F4D-4122-A816-B6A044C4C483}" presName="negativeSpace" presStyleCnt="0"/>
      <dgm:spPr/>
    </dgm:pt>
    <dgm:pt modelId="{0DC54EE6-42FE-4034-ADC0-A3894EDC8F2E}" type="pres">
      <dgm:prSet presAssocID="{C807356C-3F4D-4122-A816-B6A044C4C483}" presName="childText" presStyleLbl="conFgAcc1" presStyleIdx="1" presStyleCnt="3" custScaleY="701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38D485-033E-4E9B-A87E-58F196CED86E}" type="pres">
      <dgm:prSet presAssocID="{E6001992-DAFC-4CDF-8E52-6BC7B0A12706}" presName="spaceBetweenRectangles" presStyleCnt="0"/>
      <dgm:spPr/>
    </dgm:pt>
    <dgm:pt modelId="{746CCEE0-F6D2-4CDA-80E2-B45A034001C1}" type="pres">
      <dgm:prSet presAssocID="{ED0304D2-46FD-4FF5-9735-F34E3D7476D6}" presName="parentLin" presStyleCnt="0"/>
      <dgm:spPr/>
    </dgm:pt>
    <dgm:pt modelId="{6C8070DC-E6E1-4BA8-AF48-6814B6051F49}" type="pres">
      <dgm:prSet presAssocID="{ED0304D2-46FD-4FF5-9735-F34E3D7476D6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2C246166-7F70-4330-A0C3-B54FF9D65D37}" type="pres">
      <dgm:prSet presAssocID="{ED0304D2-46FD-4FF5-9735-F34E3D7476D6}" presName="parentText" presStyleLbl="node1" presStyleIdx="2" presStyleCnt="3" custLinFactX="9134" custLinFactNeighborX="100000" custLinFactNeighborY="-203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7E8210-B82E-4471-9AC9-696FAD702BFA}" type="pres">
      <dgm:prSet presAssocID="{ED0304D2-46FD-4FF5-9735-F34E3D7476D6}" presName="negativeSpace" presStyleCnt="0"/>
      <dgm:spPr/>
    </dgm:pt>
    <dgm:pt modelId="{72D2DA34-57E9-467D-89D3-6C126BEF9132}" type="pres">
      <dgm:prSet presAssocID="{ED0304D2-46FD-4FF5-9735-F34E3D7476D6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DD51122-F6B3-4728-9ABE-15B95867180C}" srcId="{ED0304D2-46FD-4FF5-9735-F34E3D7476D6}" destId="{3F0FAA9B-7276-472C-85FE-BA5307E39749}" srcOrd="2" destOrd="0" parTransId="{DC15F590-B026-4555-93BD-CBFC61BB43DC}" sibTransId="{D7449F0F-67BE-42BB-A147-C52891BF7A4C}"/>
    <dgm:cxn modelId="{265CE758-1109-434B-939F-19BD3A3B3163}" type="presOf" srcId="{5A4B7CF9-DB47-4F5F-8518-1F34DCC08D2C}" destId="{3203D3AA-1582-429A-ADE6-19917ABFDA83}" srcOrd="1" destOrd="0" presId="urn:microsoft.com/office/officeart/2005/8/layout/list1"/>
    <dgm:cxn modelId="{D2A58F48-3C72-4588-A27D-421F30DDA43A}" type="presOf" srcId="{5A4B7CF9-DB47-4F5F-8518-1F34DCC08D2C}" destId="{E98CFEC3-8A73-4A7A-85C8-924DDBE0A83E}" srcOrd="0" destOrd="0" presId="urn:microsoft.com/office/officeart/2005/8/layout/list1"/>
    <dgm:cxn modelId="{CD5473B1-8A2D-4E46-AB62-232DA7C17EB4}" srcId="{ED0304D2-46FD-4FF5-9735-F34E3D7476D6}" destId="{C0FC6AF8-3A66-4675-A0BC-D1EFB186E94A}" srcOrd="3" destOrd="0" parTransId="{7FFCD3E2-563D-495E-AC45-FA28433F8D93}" sibTransId="{995AE5FC-8A6A-4A79-931D-898CCC669525}"/>
    <dgm:cxn modelId="{F3BA4D53-3B67-42D0-9C8D-9274D5BA1C4F}" type="presOf" srcId="{8A3BFF97-1570-4CDB-B264-FF5764DD5417}" destId="{72D2DA34-57E9-467D-89D3-6C126BEF9132}" srcOrd="0" destOrd="1" presId="urn:microsoft.com/office/officeart/2005/8/layout/list1"/>
    <dgm:cxn modelId="{42577DCE-2A2C-469B-8807-7217E8AB4A11}" type="presOf" srcId="{C807356C-3F4D-4122-A816-B6A044C4C483}" destId="{61D1ABB0-BACD-4DCB-B490-5ACBC8A80A4C}" srcOrd="0" destOrd="0" presId="urn:microsoft.com/office/officeart/2005/8/layout/list1"/>
    <dgm:cxn modelId="{664F7C66-DD7D-41AA-9CB1-58240D887ADB}" type="presOf" srcId="{EE59BE04-5FC5-448A-BA90-FC6F2CC4F49F}" destId="{72D2DA34-57E9-467D-89D3-6C126BEF9132}" srcOrd="0" destOrd="0" presId="urn:microsoft.com/office/officeart/2005/8/layout/list1"/>
    <dgm:cxn modelId="{10B5AF6D-E7C7-47F4-9183-95ACA35CF20A}" srcId="{C807356C-3F4D-4122-A816-B6A044C4C483}" destId="{781A4E8C-7CA4-41FA-A40B-3126472485BC}" srcOrd="1" destOrd="0" parTransId="{6560CF90-B0C3-41EB-BC93-8292A53C9FED}" sibTransId="{B70F9D46-78F8-4BE7-B7A1-18958927F9F3}"/>
    <dgm:cxn modelId="{B266C365-CB28-4BC7-A4D0-CE2F07849272}" srcId="{5A4B7CF9-DB47-4F5F-8518-1F34DCC08D2C}" destId="{505AA184-46F2-48D5-9BC8-6AA5F664AE2F}" srcOrd="1" destOrd="0" parTransId="{2A3C07BB-4053-432E-A274-940CDE5C28CE}" sibTransId="{62D27219-D90B-4DAE-95EB-80063C035355}"/>
    <dgm:cxn modelId="{F49CEFBA-BE3A-4BBF-84B6-67DA7E15A4E9}" type="presOf" srcId="{6E5F881C-8F81-4512-9DE6-A9DB43D0E83B}" destId="{FB629D46-9CA8-45B8-9A7F-3E0829CDEADD}" srcOrd="0" destOrd="2" presId="urn:microsoft.com/office/officeart/2005/8/layout/list1"/>
    <dgm:cxn modelId="{CB195BA3-46CF-4D84-A466-D9730744B055}" srcId="{ED0304D2-46FD-4FF5-9735-F34E3D7476D6}" destId="{8A3BFF97-1570-4CDB-B264-FF5764DD5417}" srcOrd="1" destOrd="0" parTransId="{FFE0F7CD-7F0B-4606-8D59-091CE6B2047F}" sibTransId="{2BA35C9A-84D9-44B7-BF0C-43FA3280232A}"/>
    <dgm:cxn modelId="{133B12B2-EF63-4909-A5D5-13AFF40DE45E}" type="presOf" srcId="{3F0FAA9B-7276-472C-85FE-BA5307E39749}" destId="{72D2DA34-57E9-467D-89D3-6C126BEF9132}" srcOrd="0" destOrd="2" presId="urn:microsoft.com/office/officeart/2005/8/layout/list1"/>
    <dgm:cxn modelId="{0137E0BA-EE8C-4093-BED5-DDAE7B18854A}" type="presOf" srcId="{0847E58A-A186-49AC-BDC1-D79731CE0D1E}" destId="{700FEDD4-4CBB-456A-9D63-AAF1E283E475}" srcOrd="0" destOrd="0" presId="urn:microsoft.com/office/officeart/2005/8/layout/list1"/>
    <dgm:cxn modelId="{3D0E8A22-635F-4476-BEAB-F8C26D395336}" type="presOf" srcId="{781A4E8C-7CA4-41FA-A40B-3126472485BC}" destId="{0DC54EE6-42FE-4034-ADC0-A3894EDC8F2E}" srcOrd="0" destOrd="1" presId="urn:microsoft.com/office/officeart/2005/8/layout/list1"/>
    <dgm:cxn modelId="{511311E6-8E45-4386-882E-A27452F92BA5}" type="presOf" srcId="{C807356C-3F4D-4122-A816-B6A044C4C483}" destId="{B8454F13-04AA-4A7F-8701-006043F2C225}" srcOrd="1" destOrd="0" presId="urn:microsoft.com/office/officeart/2005/8/layout/list1"/>
    <dgm:cxn modelId="{4C6AA120-0502-4897-94B4-31DA4442D25F}" type="presOf" srcId="{ED0304D2-46FD-4FF5-9735-F34E3D7476D6}" destId="{6C8070DC-E6E1-4BA8-AF48-6814B6051F49}" srcOrd="0" destOrd="0" presId="urn:microsoft.com/office/officeart/2005/8/layout/list1"/>
    <dgm:cxn modelId="{FA7DF8C9-02E4-4C1B-9FDA-C2A3C4FB718C}" srcId="{0847E58A-A186-49AC-BDC1-D79731CE0D1E}" destId="{ED0304D2-46FD-4FF5-9735-F34E3D7476D6}" srcOrd="2" destOrd="0" parTransId="{ECF150AB-19F6-4F18-98C2-1D4C7D6E6DDD}" sibTransId="{CC1DD430-53B2-4036-B2F9-8AAFA72E40DF}"/>
    <dgm:cxn modelId="{2DE0C310-28E8-42CB-91C4-91F39B1F43A5}" srcId="{0847E58A-A186-49AC-BDC1-D79731CE0D1E}" destId="{5A4B7CF9-DB47-4F5F-8518-1F34DCC08D2C}" srcOrd="0" destOrd="0" parTransId="{61EA2F2C-8A89-4021-8F71-90A0BE5E87A6}" sibTransId="{E65428B9-4DDB-4027-B7E6-4DE13C5F0ACE}"/>
    <dgm:cxn modelId="{F2B8E3BA-487C-4F44-94A4-D52131047AEC}" srcId="{5A4B7CF9-DB47-4F5F-8518-1F34DCC08D2C}" destId="{AC7F45CE-513E-43F0-B44F-ECDC5DB4D604}" srcOrd="0" destOrd="0" parTransId="{8F81EBC1-B336-475C-B0AA-59A0949C1FDF}" sibTransId="{85152910-DDE1-4D00-8A04-C3192F15390E}"/>
    <dgm:cxn modelId="{9A028EC4-FEBC-4007-ACAC-274EA850DF2D}" srcId="{5A4B7CF9-DB47-4F5F-8518-1F34DCC08D2C}" destId="{6E5F881C-8F81-4512-9DE6-A9DB43D0E83B}" srcOrd="2" destOrd="0" parTransId="{5048352E-B61D-46DC-BF5B-D1040F2FA4FB}" sibTransId="{10C53BF6-4D81-4A54-9255-C9D212093C0A}"/>
    <dgm:cxn modelId="{46904EE1-B35A-4EC8-8AA0-5B289B81811E}" type="presOf" srcId="{AC7F45CE-513E-43F0-B44F-ECDC5DB4D604}" destId="{FB629D46-9CA8-45B8-9A7F-3E0829CDEADD}" srcOrd="0" destOrd="0" presId="urn:microsoft.com/office/officeart/2005/8/layout/list1"/>
    <dgm:cxn modelId="{D4B7DB0B-2B6F-4B86-B1ED-06CEC576E746}" srcId="{0847E58A-A186-49AC-BDC1-D79731CE0D1E}" destId="{C807356C-3F4D-4122-A816-B6A044C4C483}" srcOrd="1" destOrd="0" parTransId="{B1D30605-9F4E-4C4C-A185-A7B7963F1817}" sibTransId="{E6001992-DAFC-4CDF-8E52-6BC7B0A12706}"/>
    <dgm:cxn modelId="{DAC54BD0-0FED-4A22-8C47-CCD9554D3D6C}" type="presOf" srcId="{198F3F31-130D-4349-9DF2-4C247A1B6AC5}" destId="{0DC54EE6-42FE-4034-ADC0-A3894EDC8F2E}" srcOrd="0" destOrd="0" presId="urn:microsoft.com/office/officeart/2005/8/layout/list1"/>
    <dgm:cxn modelId="{1587B252-0D76-4982-9020-D564895CA8FE}" srcId="{ED0304D2-46FD-4FF5-9735-F34E3D7476D6}" destId="{EE59BE04-5FC5-448A-BA90-FC6F2CC4F49F}" srcOrd="0" destOrd="0" parTransId="{0D8848F3-7DB5-46D0-A82A-58AF70A68F5F}" sibTransId="{4F716E0D-4C4D-45C8-8544-A53C53B688E5}"/>
    <dgm:cxn modelId="{68D3BDF8-FEC8-4735-A522-CFB3EB0E7B09}" type="presOf" srcId="{C0FC6AF8-3A66-4675-A0BC-D1EFB186E94A}" destId="{72D2DA34-57E9-467D-89D3-6C126BEF9132}" srcOrd="0" destOrd="3" presId="urn:microsoft.com/office/officeart/2005/8/layout/list1"/>
    <dgm:cxn modelId="{F7943889-24C9-4425-B2E5-662F1BB3F293}" type="presOf" srcId="{505AA184-46F2-48D5-9BC8-6AA5F664AE2F}" destId="{FB629D46-9CA8-45B8-9A7F-3E0829CDEADD}" srcOrd="0" destOrd="1" presId="urn:microsoft.com/office/officeart/2005/8/layout/list1"/>
    <dgm:cxn modelId="{EB9E16CF-A632-4BFD-A401-004B21B9FEF4}" srcId="{C807356C-3F4D-4122-A816-B6A044C4C483}" destId="{198F3F31-130D-4349-9DF2-4C247A1B6AC5}" srcOrd="0" destOrd="0" parTransId="{7468B198-E581-43DF-9F54-2B5F04588A90}" sibTransId="{88223275-9917-4B44-B603-6FEDA7A3AB81}"/>
    <dgm:cxn modelId="{C521422F-31BC-4EFE-B9D6-462C37434E04}" type="presOf" srcId="{ED0304D2-46FD-4FF5-9735-F34E3D7476D6}" destId="{2C246166-7F70-4330-A0C3-B54FF9D65D37}" srcOrd="1" destOrd="0" presId="urn:microsoft.com/office/officeart/2005/8/layout/list1"/>
    <dgm:cxn modelId="{F72C3B1C-D358-47EB-8A47-23EBFC3FFE0C}" type="presParOf" srcId="{700FEDD4-4CBB-456A-9D63-AAF1E283E475}" destId="{A22B881C-E80C-47FB-9FFB-693F414E6A5D}" srcOrd="0" destOrd="0" presId="urn:microsoft.com/office/officeart/2005/8/layout/list1"/>
    <dgm:cxn modelId="{329417C4-5E67-4B72-9234-FDA9872B6F8C}" type="presParOf" srcId="{A22B881C-E80C-47FB-9FFB-693F414E6A5D}" destId="{E98CFEC3-8A73-4A7A-85C8-924DDBE0A83E}" srcOrd="0" destOrd="0" presId="urn:microsoft.com/office/officeart/2005/8/layout/list1"/>
    <dgm:cxn modelId="{C92AB59E-F1DD-4197-A818-C93199D7980A}" type="presParOf" srcId="{A22B881C-E80C-47FB-9FFB-693F414E6A5D}" destId="{3203D3AA-1582-429A-ADE6-19917ABFDA83}" srcOrd="1" destOrd="0" presId="urn:microsoft.com/office/officeart/2005/8/layout/list1"/>
    <dgm:cxn modelId="{BA724029-FD2D-452D-A3C6-A2CD7354146C}" type="presParOf" srcId="{700FEDD4-4CBB-456A-9D63-AAF1E283E475}" destId="{53E9D07C-3DD3-45EE-A176-CDBFBD099F6D}" srcOrd="1" destOrd="0" presId="urn:microsoft.com/office/officeart/2005/8/layout/list1"/>
    <dgm:cxn modelId="{7AD189BB-0688-4C66-992A-E0AA1F62AE3D}" type="presParOf" srcId="{700FEDD4-4CBB-456A-9D63-AAF1E283E475}" destId="{FB629D46-9CA8-45B8-9A7F-3E0829CDEADD}" srcOrd="2" destOrd="0" presId="urn:microsoft.com/office/officeart/2005/8/layout/list1"/>
    <dgm:cxn modelId="{8D7BE184-18A7-461C-AC49-7A8EDE5EF3B4}" type="presParOf" srcId="{700FEDD4-4CBB-456A-9D63-AAF1E283E475}" destId="{80CDD83B-2E8D-4BD1-BA02-4D27FD202D5B}" srcOrd="3" destOrd="0" presId="urn:microsoft.com/office/officeart/2005/8/layout/list1"/>
    <dgm:cxn modelId="{B746803B-72D3-4DA2-BBDC-101B283EDBB8}" type="presParOf" srcId="{700FEDD4-4CBB-456A-9D63-AAF1E283E475}" destId="{00015715-18BB-451C-8EBC-2C80D17990F0}" srcOrd="4" destOrd="0" presId="urn:microsoft.com/office/officeart/2005/8/layout/list1"/>
    <dgm:cxn modelId="{E12BD789-9BFE-46F8-A701-5396D257ABE7}" type="presParOf" srcId="{00015715-18BB-451C-8EBC-2C80D17990F0}" destId="{61D1ABB0-BACD-4DCB-B490-5ACBC8A80A4C}" srcOrd="0" destOrd="0" presId="urn:microsoft.com/office/officeart/2005/8/layout/list1"/>
    <dgm:cxn modelId="{F0777F82-18E8-447D-9A03-AA42504FF228}" type="presParOf" srcId="{00015715-18BB-451C-8EBC-2C80D17990F0}" destId="{B8454F13-04AA-4A7F-8701-006043F2C225}" srcOrd="1" destOrd="0" presId="urn:microsoft.com/office/officeart/2005/8/layout/list1"/>
    <dgm:cxn modelId="{815AF3C5-01A8-429A-AC61-7FAEDBEAFD24}" type="presParOf" srcId="{700FEDD4-4CBB-456A-9D63-AAF1E283E475}" destId="{56121343-A9F8-4D29-A506-09F2EAFB9043}" srcOrd="5" destOrd="0" presId="urn:microsoft.com/office/officeart/2005/8/layout/list1"/>
    <dgm:cxn modelId="{40E8DFE6-724B-43E9-99C0-6A7EC7D78DEF}" type="presParOf" srcId="{700FEDD4-4CBB-456A-9D63-AAF1E283E475}" destId="{0DC54EE6-42FE-4034-ADC0-A3894EDC8F2E}" srcOrd="6" destOrd="0" presId="urn:microsoft.com/office/officeart/2005/8/layout/list1"/>
    <dgm:cxn modelId="{19AE8F90-E735-422B-909D-D34BD74A5CF6}" type="presParOf" srcId="{700FEDD4-4CBB-456A-9D63-AAF1E283E475}" destId="{B738D485-033E-4E9B-A87E-58F196CED86E}" srcOrd="7" destOrd="0" presId="urn:microsoft.com/office/officeart/2005/8/layout/list1"/>
    <dgm:cxn modelId="{B856556B-A51B-45E1-97D6-4D390CC5B1CD}" type="presParOf" srcId="{700FEDD4-4CBB-456A-9D63-AAF1E283E475}" destId="{746CCEE0-F6D2-4CDA-80E2-B45A034001C1}" srcOrd="8" destOrd="0" presId="urn:microsoft.com/office/officeart/2005/8/layout/list1"/>
    <dgm:cxn modelId="{9CBE164C-00FB-425C-A285-B253CB86A0AB}" type="presParOf" srcId="{746CCEE0-F6D2-4CDA-80E2-B45A034001C1}" destId="{6C8070DC-E6E1-4BA8-AF48-6814B6051F49}" srcOrd="0" destOrd="0" presId="urn:microsoft.com/office/officeart/2005/8/layout/list1"/>
    <dgm:cxn modelId="{2825D5A8-4C21-4E7D-A028-9803C358E203}" type="presParOf" srcId="{746CCEE0-F6D2-4CDA-80E2-B45A034001C1}" destId="{2C246166-7F70-4330-A0C3-B54FF9D65D37}" srcOrd="1" destOrd="0" presId="urn:microsoft.com/office/officeart/2005/8/layout/list1"/>
    <dgm:cxn modelId="{A35B0DF8-F9C4-4DE6-AC67-E988C2CBE7A7}" type="presParOf" srcId="{700FEDD4-4CBB-456A-9D63-AAF1E283E475}" destId="{347E8210-B82E-4471-9AC9-696FAD702BFA}" srcOrd="9" destOrd="0" presId="urn:microsoft.com/office/officeart/2005/8/layout/list1"/>
    <dgm:cxn modelId="{F74B97A1-4FAF-4C68-89C9-37986968B9CE}" type="presParOf" srcId="{700FEDD4-4CBB-456A-9D63-AAF1E283E475}" destId="{72D2DA34-57E9-467D-89D3-6C126BEF913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629D46-9CA8-45B8-9A7F-3E0829CDEADD}">
      <dsp:nvSpPr>
        <dsp:cNvPr id="0" name=""/>
        <dsp:cNvSpPr/>
      </dsp:nvSpPr>
      <dsp:spPr>
        <a:xfrm>
          <a:off x="0" y="509381"/>
          <a:ext cx="9144000" cy="2028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09676" tIns="479044" rIns="709676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Собственные доходы 218 495,2 тыс. руб. в том числе:</a:t>
          </a:r>
          <a:endParaRPr lang="ru-RU" sz="23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Налоговые доходы 180 598,3 тыс. руб.</a:t>
          </a:r>
          <a:endParaRPr lang="ru-RU" sz="23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Неналоговые доходы  37 896,9 тыс. руб.</a:t>
          </a:r>
          <a:endParaRPr lang="ru-RU" sz="23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Средства краевого бюджета 289 095,9 тыс. руб.</a:t>
          </a:r>
          <a:endParaRPr lang="ru-RU" sz="2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509381"/>
        <a:ext cx="9144000" cy="2028600"/>
      </dsp:txXfrm>
    </dsp:sp>
    <dsp:sp modelId="{3203D3AA-1582-429A-ADE6-19917ABFDA83}">
      <dsp:nvSpPr>
        <dsp:cNvPr id="0" name=""/>
        <dsp:cNvSpPr/>
      </dsp:nvSpPr>
      <dsp:spPr>
        <a:xfrm>
          <a:off x="473970" y="248866"/>
          <a:ext cx="8200192" cy="67896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5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5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5">
              <a:hueOff val="0"/>
              <a:satOff val="0"/>
              <a:lumOff val="0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Доходы бюджета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07114" y="282010"/>
        <a:ext cx="8133904" cy="612672"/>
      </dsp:txXfrm>
    </dsp:sp>
    <dsp:sp modelId="{0DC54EE6-42FE-4034-ADC0-A3894EDC8F2E}">
      <dsp:nvSpPr>
        <dsp:cNvPr id="0" name=""/>
        <dsp:cNvSpPr/>
      </dsp:nvSpPr>
      <dsp:spPr>
        <a:xfrm>
          <a:off x="0" y="2939396"/>
          <a:ext cx="8352952" cy="16301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-419932"/>
              <a:satOff val="22824"/>
              <a:lumOff val="-4216"/>
              <a:alphaOff val="0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09676" tIns="479044" rIns="709676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Расходы за счет средств местного бюджета 213 692,8 тыс. руб.</a:t>
          </a:r>
          <a:endParaRPr lang="ru-RU" sz="23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Средства краевого бюджета 289 095,9тыс. руб.</a:t>
          </a:r>
          <a:endParaRPr lang="ru-RU" sz="2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2939396"/>
        <a:ext cx="8352952" cy="1630125"/>
      </dsp:txXfrm>
    </dsp:sp>
    <dsp:sp modelId="{B8454F13-04AA-4A7F-8701-006043F2C225}">
      <dsp:nvSpPr>
        <dsp:cNvPr id="0" name=""/>
        <dsp:cNvSpPr/>
      </dsp:nvSpPr>
      <dsp:spPr>
        <a:xfrm>
          <a:off x="457200" y="2599916"/>
          <a:ext cx="8219331" cy="678960"/>
        </a:xfrm>
        <a:prstGeom prst="roundRect">
          <a:avLst/>
        </a:prstGeom>
        <a:gradFill rotWithShape="0">
          <a:gsLst>
            <a:gs pos="0">
              <a:schemeClr val="accent5">
                <a:hueOff val="-419932"/>
                <a:satOff val="22824"/>
                <a:lumOff val="-4216"/>
                <a:alphaOff val="0"/>
                <a:tint val="75000"/>
                <a:shade val="85000"/>
                <a:satMod val="230000"/>
              </a:schemeClr>
            </a:gs>
            <a:gs pos="25000">
              <a:schemeClr val="accent5">
                <a:hueOff val="-419932"/>
                <a:satOff val="22824"/>
                <a:lumOff val="-4216"/>
                <a:alphaOff val="0"/>
                <a:tint val="90000"/>
                <a:shade val="70000"/>
                <a:satMod val="220000"/>
              </a:schemeClr>
            </a:gs>
            <a:gs pos="50000">
              <a:schemeClr val="accent5">
                <a:hueOff val="-419932"/>
                <a:satOff val="22824"/>
                <a:lumOff val="-4216"/>
                <a:alphaOff val="0"/>
                <a:tint val="90000"/>
                <a:shade val="58000"/>
                <a:satMod val="225000"/>
              </a:schemeClr>
            </a:gs>
            <a:gs pos="65000">
              <a:schemeClr val="accent5">
                <a:hueOff val="-419932"/>
                <a:satOff val="22824"/>
                <a:lumOff val="-4216"/>
                <a:alphaOff val="0"/>
                <a:tint val="90000"/>
                <a:shade val="58000"/>
                <a:satMod val="225000"/>
              </a:schemeClr>
            </a:gs>
            <a:gs pos="80000">
              <a:schemeClr val="accent5">
                <a:hueOff val="-419932"/>
                <a:satOff val="22824"/>
                <a:lumOff val="-4216"/>
                <a:alphaOff val="0"/>
                <a:tint val="90000"/>
                <a:shade val="69000"/>
                <a:satMod val="220000"/>
              </a:schemeClr>
            </a:gs>
            <a:gs pos="100000">
              <a:schemeClr val="accent5">
                <a:hueOff val="-419932"/>
                <a:satOff val="22824"/>
                <a:lumOff val="-4216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5">
              <a:hueOff val="-419932"/>
              <a:satOff val="22824"/>
              <a:lumOff val="-4216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Расходы бюджета</a:t>
          </a:r>
          <a:endParaRPr lang="ru-RU" sz="2300" kern="1200" dirty="0"/>
        </a:p>
      </dsp:txBody>
      <dsp:txXfrm>
        <a:off x="490344" y="2633060"/>
        <a:ext cx="8153043" cy="612672"/>
      </dsp:txXfrm>
    </dsp:sp>
    <dsp:sp modelId="{72D2DA34-57E9-467D-89D3-6C126BEF9132}">
      <dsp:nvSpPr>
        <dsp:cNvPr id="0" name=""/>
        <dsp:cNvSpPr/>
      </dsp:nvSpPr>
      <dsp:spPr>
        <a:xfrm>
          <a:off x="0" y="5033201"/>
          <a:ext cx="9144000" cy="12678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-839865"/>
              <a:satOff val="45647"/>
              <a:lumOff val="-8432"/>
              <a:alphaOff val="0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09676" tIns="479044" rIns="709676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Профицит бюджета города Белокуриха составил                       4 802,4 тыс. руб.</a:t>
          </a:r>
          <a:endParaRPr lang="ru-RU" sz="2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5033201"/>
        <a:ext cx="9144000" cy="1267875"/>
      </dsp:txXfrm>
    </dsp:sp>
    <dsp:sp modelId="{2C246166-7F70-4330-A0C3-B54FF9D65D37}">
      <dsp:nvSpPr>
        <dsp:cNvPr id="0" name=""/>
        <dsp:cNvSpPr/>
      </dsp:nvSpPr>
      <dsp:spPr>
        <a:xfrm>
          <a:off x="589902" y="4690957"/>
          <a:ext cx="8059695" cy="678960"/>
        </a:xfrm>
        <a:prstGeom prst="roundRect">
          <a:avLst/>
        </a:prstGeom>
        <a:gradFill rotWithShape="0">
          <a:gsLst>
            <a:gs pos="0">
              <a:schemeClr val="accent5">
                <a:hueOff val="-839865"/>
                <a:satOff val="45647"/>
                <a:lumOff val="-8432"/>
                <a:alphaOff val="0"/>
                <a:tint val="75000"/>
                <a:shade val="85000"/>
                <a:satMod val="230000"/>
              </a:schemeClr>
            </a:gs>
            <a:gs pos="25000">
              <a:schemeClr val="accent5">
                <a:hueOff val="-839865"/>
                <a:satOff val="45647"/>
                <a:lumOff val="-8432"/>
                <a:alphaOff val="0"/>
                <a:tint val="90000"/>
                <a:shade val="70000"/>
                <a:satMod val="220000"/>
              </a:schemeClr>
            </a:gs>
            <a:gs pos="50000">
              <a:schemeClr val="accent5">
                <a:hueOff val="-839865"/>
                <a:satOff val="45647"/>
                <a:lumOff val="-8432"/>
                <a:alphaOff val="0"/>
                <a:tint val="90000"/>
                <a:shade val="58000"/>
                <a:satMod val="225000"/>
              </a:schemeClr>
            </a:gs>
            <a:gs pos="65000">
              <a:schemeClr val="accent5">
                <a:hueOff val="-839865"/>
                <a:satOff val="45647"/>
                <a:lumOff val="-8432"/>
                <a:alphaOff val="0"/>
                <a:tint val="90000"/>
                <a:shade val="58000"/>
                <a:satMod val="225000"/>
              </a:schemeClr>
            </a:gs>
            <a:gs pos="80000">
              <a:schemeClr val="accent5">
                <a:hueOff val="-839865"/>
                <a:satOff val="45647"/>
                <a:lumOff val="-8432"/>
                <a:alphaOff val="0"/>
                <a:tint val="90000"/>
                <a:shade val="69000"/>
                <a:satMod val="220000"/>
              </a:schemeClr>
            </a:gs>
            <a:gs pos="100000">
              <a:schemeClr val="accent5">
                <a:hueOff val="-839865"/>
                <a:satOff val="45647"/>
                <a:lumOff val="-8432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5">
              <a:hueOff val="-839865"/>
              <a:satOff val="45647"/>
              <a:lumOff val="-8432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1935" tIns="0" rIns="241935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err="1" smtClean="0"/>
            <a:t>Профицит</a:t>
          </a:r>
          <a:r>
            <a:rPr lang="ru-RU" sz="2300" kern="1200" dirty="0" smtClean="0"/>
            <a:t> бюджета</a:t>
          </a:r>
          <a:endParaRPr lang="ru-RU" sz="2300" kern="1200" dirty="0"/>
        </a:p>
      </dsp:txBody>
      <dsp:txXfrm>
        <a:off x="623046" y="4724101"/>
        <a:ext cx="7993407" cy="6126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629D46-9CA8-45B8-9A7F-3E0829CDEADD}">
      <dsp:nvSpPr>
        <dsp:cNvPr id="0" name=""/>
        <dsp:cNvSpPr/>
      </dsp:nvSpPr>
      <dsp:spPr>
        <a:xfrm>
          <a:off x="0" y="456972"/>
          <a:ext cx="8715436" cy="149336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76415" tIns="333248" rIns="676415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Доплата к пенсии учителям-пенсионерам 71,2 тыс. руб.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Доплата к пенсии лицам, замещавшим должности муниципальных служащих      648,6 т. руб.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Содержание ребенка в семье опекуна 6 879 тыс. руб.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456972"/>
        <a:ext cx="8715436" cy="1493364"/>
      </dsp:txXfrm>
    </dsp:sp>
    <dsp:sp modelId="{3203D3AA-1582-429A-ADE6-19917ABFDA83}">
      <dsp:nvSpPr>
        <dsp:cNvPr id="0" name=""/>
        <dsp:cNvSpPr/>
      </dsp:nvSpPr>
      <dsp:spPr>
        <a:xfrm>
          <a:off x="1405364" y="106205"/>
          <a:ext cx="6100805" cy="56088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5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5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5">
              <a:hueOff val="0"/>
              <a:satOff val="0"/>
              <a:lumOff val="0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30596" tIns="0" rIns="230596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Публичные нормативные обязательства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432744" y="133585"/>
        <a:ext cx="6046045" cy="506120"/>
      </dsp:txXfrm>
    </dsp:sp>
    <dsp:sp modelId="{0DC54EE6-42FE-4034-ADC0-A3894EDC8F2E}">
      <dsp:nvSpPr>
        <dsp:cNvPr id="0" name=""/>
        <dsp:cNvSpPr/>
      </dsp:nvSpPr>
      <dsp:spPr>
        <a:xfrm>
          <a:off x="0" y="2420971"/>
          <a:ext cx="8715436" cy="94488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-419932"/>
              <a:satOff val="22824"/>
              <a:lumOff val="-4216"/>
              <a:alphaOff val="0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76415" tIns="333248" rIns="676415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Объём муниципальных внутренних заимствований       0 тыс. руб.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Объём средств, направляемых на погашение муниципального долга  0 тыс. руб.</a:t>
          </a:r>
          <a:endParaRPr lang="ru-RU" sz="1600" kern="1200" dirty="0"/>
        </a:p>
      </dsp:txBody>
      <dsp:txXfrm>
        <a:off x="0" y="2420971"/>
        <a:ext cx="8715436" cy="944886"/>
      </dsp:txXfrm>
    </dsp:sp>
    <dsp:sp modelId="{B8454F13-04AA-4A7F-8701-006043F2C225}">
      <dsp:nvSpPr>
        <dsp:cNvPr id="0" name=""/>
        <dsp:cNvSpPr/>
      </dsp:nvSpPr>
      <dsp:spPr>
        <a:xfrm>
          <a:off x="1357350" y="1790715"/>
          <a:ext cx="6100805" cy="766296"/>
        </a:xfrm>
        <a:prstGeom prst="roundRect">
          <a:avLst/>
        </a:prstGeom>
        <a:gradFill rotWithShape="0">
          <a:gsLst>
            <a:gs pos="0">
              <a:schemeClr val="accent5">
                <a:hueOff val="-419932"/>
                <a:satOff val="22824"/>
                <a:lumOff val="-4216"/>
                <a:alphaOff val="0"/>
                <a:tint val="75000"/>
                <a:shade val="85000"/>
                <a:satMod val="230000"/>
              </a:schemeClr>
            </a:gs>
            <a:gs pos="25000">
              <a:schemeClr val="accent5">
                <a:hueOff val="-419932"/>
                <a:satOff val="22824"/>
                <a:lumOff val="-4216"/>
                <a:alphaOff val="0"/>
                <a:tint val="90000"/>
                <a:shade val="70000"/>
                <a:satMod val="220000"/>
              </a:schemeClr>
            </a:gs>
            <a:gs pos="50000">
              <a:schemeClr val="accent5">
                <a:hueOff val="-419932"/>
                <a:satOff val="22824"/>
                <a:lumOff val="-4216"/>
                <a:alphaOff val="0"/>
                <a:tint val="90000"/>
                <a:shade val="58000"/>
                <a:satMod val="225000"/>
              </a:schemeClr>
            </a:gs>
            <a:gs pos="65000">
              <a:schemeClr val="accent5">
                <a:hueOff val="-419932"/>
                <a:satOff val="22824"/>
                <a:lumOff val="-4216"/>
                <a:alphaOff val="0"/>
                <a:tint val="90000"/>
                <a:shade val="58000"/>
                <a:satMod val="225000"/>
              </a:schemeClr>
            </a:gs>
            <a:gs pos="80000">
              <a:schemeClr val="accent5">
                <a:hueOff val="-419932"/>
                <a:satOff val="22824"/>
                <a:lumOff val="-4216"/>
                <a:alphaOff val="0"/>
                <a:tint val="90000"/>
                <a:shade val="69000"/>
                <a:satMod val="220000"/>
              </a:schemeClr>
            </a:gs>
            <a:gs pos="100000">
              <a:schemeClr val="accent5">
                <a:hueOff val="-419932"/>
                <a:satOff val="22824"/>
                <a:lumOff val="-4216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5">
              <a:hueOff val="-419932"/>
              <a:satOff val="22824"/>
              <a:lumOff val="-4216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30596" tIns="0" rIns="230596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Программа муниципальных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внутренних заимствований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394757" y="1828122"/>
        <a:ext cx="6025991" cy="691482"/>
      </dsp:txXfrm>
    </dsp:sp>
    <dsp:sp modelId="{72D2DA34-57E9-467D-89D3-6C126BEF9132}">
      <dsp:nvSpPr>
        <dsp:cNvPr id="0" name=""/>
        <dsp:cNvSpPr/>
      </dsp:nvSpPr>
      <dsp:spPr>
        <a:xfrm>
          <a:off x="0" y="3748897"/>
          <a:ext cx="8715436" cy="26932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5">
              <a:hueOff val="-839865"/>
              <a:satOff val="45647"/>
              <a:lumOff val="-8432"/>
              <a:alphaOff val="0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76415" tIns="333248" rIns="676415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Проектно-сметная документация (корректировка генплана) – 200 тыс. руб.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Строительство водопровода -1 887,0 тыс. руб.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Создание комплекса обеспечивающей инфраструктуры туристско-рекреационного кластера «Белокуриха-2» - 909,6 тыс. руб.(МБ); 44888,1 тыс. руб. (КБ)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Спортивный комплекс ПСД – 1 540,6 тыс. руб., (МБ); 27771,3 тыс. руб. (КБ); 22398,2 тыс. руб. (ФБ) 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3748897"/>
        <a:ext cx="8715436" cy="2693250"/>
      </dsp:txXfrm>
    </dsp:sp>
    <dsp:sp modelId="{2C246166-7F70-4330-A0C3-B54FF9D65D37}">
      <dsp:nvSpPr>
        <dsp:cNvPr id="0" name=""/>
        <dsp:cNvSpPr/>
      </dsp:nvSpPr>
      <dsp:spPr>
        <a:xfrm>
          <a:off x="1428791" y="3457026"/>
          <a:ext cx="6100805" cy="560880"/>
        </a:xfrm>
        <a:prstGeom prst="roundRect">
          <a:avLst/>
        </a:prstGeom>
        <a:gradFill rotWithShape="0">
          <a:gsLst>
            <a:gs pos="0">
              <a:schemeClr val="accent5">
                <a:hueOff val="-839865"/>
                <a:satOff val="45647"/>
                <a:lumOff val="-8432"/>
                <a:alphaOff val="0"/>
                <a:tint val="75000"/>
                <a:shade val="85000"/>
                <a:satMod val="230000"/>
              </a:schemeClr>
            </a:gs>
            <a:gs pos="25000">
              <a:schemeClr val="accent5">
                <a:hueOff val="-839865"/>
                <a:satOff val="45647"/>
                <a:lumOff val="-8432"/>
                <a:alphaOff val="0"/>
                <a:tint val="90000"/>
                <a:shade val="70000"/>
                <a:satMod val="220000"/>
              </a:schemeClr>
            </a:gs>
            <a:gs pos="50000">
              <a:schemeClr val="accent5">
                <a:hueOff val="-839865"/>
                <a:satOff val="45647"/>
                <a:lumOff val="-8432"/>
                <a:alphaOff val="0"/>
                <a:tint val="90000"/>
                <a:shade val="58000"/>
                <a:satMod val="225000"/>
              </a:schemeClr>
            </a:gs>
            <a:gs pos="65000">
              <a:schemeClr val="accent5">
                <a:hueOff val="-839865"/>
                <a:satOff val="45647"/>
                <a:lumOff val="-8432"/>
                <a:alphaOff val="0"/>
                <a:tint val="90000"/>
                <a:shade val="58000"/>
                <a:satMod val="225000"/>
              </a:schemeClr>
            </a:gs>
            <a:gs pos="80000">
              <a:schemeClr val="accent5">
                <a:hueOff val="-839865"/>
                <a:satOff val="45647"/>
                <a:lumOff val="-8432"/>
                <a:alphaOff val="0"/>
                <a:tint val="90000"/>
                <a:shade val="69000"/>
                <a:satMod val="220000"/>
              </a:schemeClr>
            </a:gs>
            <a:gs pos="100000">
              <a:schemeClr val="accent5">
                <a:hueOff val="-839865"/>
                <a:satOff val="45647"/>
                <a:lumOff val="-8432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bliqueTopLeft" fov="600000">
            <a:rot lat="0" lon="0" rev="0"/>
          </a:camera>
          <a:lightRig rig="balanced" dir="t">
            <a:rot lat="0" lon="0" rev="19200000"/>
          </a:lightRig>
        </a:scene3d>
        <a:sp3d contourW="12700" prstMaterial="matte">
          <a:bevelT w="60000" h="50800"/>
          <a:contourClr>
            <a:schemeClr val="accent5">
              <a:hueOff val="-839865"/>
              <a:satOff val="45647"/>
              <a:lumOff val="-8432"/>
              <a:alphaOff val="0"/>
              <a:shade val="60000"/>
              <a:satMod val="11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30596" tIns="0" rIns="230596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Распределение бюджетных инвестиций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456171" y="3484406"/>
        <a:ext cx="6046045" cy="5061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62172" cy="498872"/>
          </a:xfrm>
          <a:prstGeom prst="rect">
            <a:avLst/>
          </a:prstGeom>
        </p:spPr>
        <p:txBody>
          <a:bodyPr vert="horz" lIns="91776" tIns="45889" rIns="91776" bIns="4588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70424" y="0"/>
            <a:ext cx="2962171" cy="498872"/>
          </a:xfrm>
          <a:prstGeom prst="rect">
            <a:avLst/>
          </a:prstGeom>
        </p:spPr>
        <p:txBody>
          <a:bodyPr vert="horz" lIns="91776" tIns="45889" rIns="91776" bIns="45889" rtlCol="0"/>
          <a:lstStyle>
            <a:lvl1pPr algn="r">
              <a:defRPr sz="1200"/>
            </a:lvl1pPr>
          </a:lstStyle>
          <a:p>
            <a:fld id="{06C7752E-2B59-4821-98E6-522A6521F857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3925" y="749300"/>
            <a:ext cx="4986338" cy="3740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76" tIns="45889" rIns="91776" bIns="4588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3580" y="4740077"/>
            <a:ext cx="5467031" cy="4489844"/>
          </a:xfrm>
          <a:prstGeom prst="rect">
            <a:avLst/>
          </a:prstGeom>
        </p:spPr>
        <p:txBody>
          <a:bodyPr vert="horz" lIns="91776" tIns="45889" rIns="91776" bIns="45889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78561"/>
            <a:ext cx="2962172" cy="498871"/>
          </a:xfrm>
          <a:prstGeom prst="rect">
            <a:avLst/>
          </a:prstGeom>
        </p:spPr>
        <p:txBody>
          <a:bodyPr vert="horz" lIns="91776" tIns="45889" rIns="91776" bIns="4588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70424" y="9478561"/>
            <a:ext cx="2962171" cy="498871"/>
          </a:xfrm>
          <a:prstGeom prst="rect">
            <a:avLst/>
          </a:prstGeom>
        </p:spPr>
        <p:txBody>
          <a:bodyPr vert="horz" lIns="91776" tIns="45889" rIns="91776" bIns="45889" rtlCol="0" anchor="b"/>
          <a:lstStyle>
            <a:lvl1pPr algn="r">
              <a:defRPr sz="1200"/>
            </a:lvl1pPr>
          </a:lstStyle>
          <a:p>
            <a:fld id="{8C95C7D8-70E7-4F75-ADC6-B0D599A9A35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DABC-333C-4477-9186-8D4E63FEDB77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94E05CE-B691-4B45-BB1E-DDB607BE26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DABC-333C-4477-9186-8D4E63FEDB77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E05CE-B691-4B45-BB1E-DDB607BE26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DABC-333C-4477-9186-8D4E63FEDB77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E05CE-B691-4B45-BB1E-DDB607BE26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DABC-333C-4477-9186-8D4E63FEDB77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94E05CE-B691-4B45-BB1E-DDB607BE26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DABC-333C-4477-9186-8D4E63FEDB77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E05CE-B691-4B45-BB1E-DDB607BE269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DABC-333C-4477-9186-8D4E63FEDB77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E05CE-B691-4B45-BB1E-DDB607BE26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DABC-333C-4477-9186-8D4E63FEDB77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94E05CE-B691-4B45-BB1E-DDB607BE269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DABC-333C-4477-9186-8D4E63FEDB77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E05CE-B691-4B45-BB1E-DDB607BE26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DABC-333C-4477-9186-8D4E63FEDB77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E05CE-B691-4B45-BB1E-DDB607BE26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DABC-333C-4477-9186-8D4E63FEDB77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E05CE-B691-4B45-BB1E-DDB607BE269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FDABC-333C-4477-9186-8D4E63FEDB77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4E05CE-B691-4B45-BB1E-DDB607BE269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29FDABC-333C-4477-9186-8D4E63FEDB77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94E05CE-B691-4B45-BB1E-DDB607BE269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492896"/>
            <a:ext cx="8286776" cy="1470025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/>
              <a:t>К проекту отчета об исполнении </a:t>
            </a:r>
            <a:br>
              <a:rPr lang="ru-RU" sz="2800" b="1" dirty="0" smtClean="0"/>
            </a:br>
            <a:r>
              <a:rPr lang="ru-RU" sz="2800" b="1" dirty="0" smtClean="0"/>
              <a:t>Бюджета ГОРОДА Белокуриха </a:t>
            </a:r>
            <a:br>
              <a:rPr lang="ru-RU" sz="2800" b="1" dirty="0" smtClean="0"/>
            </a:br>
            <a:r>
              <a:rPr lang="ru-RU" sz="2800" b="1" dirty="0" smtClean="0"/>
              <a:t>за 2019 ГОД</a:t>
            </a:r>
            <a:endParaRPr lang="ru-RU" sz="2800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785786" y="1428736"/>
            <a:ext cx="7772400" cy="1898653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0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5" y="0"/>
            <a:ext cx="8186767" cy="428604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Муниципальные программы 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9240034"/>
              </p:ext>
            </p:extLst>
          </p:nvPr>
        </p:nvGraphicFramePr>
        <p:xfrm>
          <a:off x="-2" y="-6708"/>
          <a:ext cx="9144002" cy="7030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00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35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04339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Наименование программ   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</a:rPr>
                        <a:t>Слайд № 9</a:t>
                      </a:r>
                      <a:endParaRPr lang="ru-RU" sz="1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2018</a:t>
                      </a:r>
                    </a:p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(тыс. руб.)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План </a:t>
                      </a:r>
                    </a:p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2019</a:t>
                      </a:r>
                    </a:p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(тыс. руб.)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Факт 2019</a:t>
                      </a:r>
                    </a:p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(тыс. руб.)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Откл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. факта  </a:t>
                      </a:r>
                    </a:p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прев.</a:t>
                      </a:r>
                    </a:p>
                    <a:p>
                      <a:pPr algn="ctr">
                        <a:buFontTx/>
                        <a:buChar char="-"/>
                      </a:pP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сниж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184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Социальная поддержка граждан города Белокуриха на 2015-2020 годы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300,6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1 802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960,1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- 841,9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1264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Обеспечение доступным и комфортным жильем населения г.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Белокуриха на 2015-2020 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2 421,1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6762,8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4 751,8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-2 011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0433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Поддержка и развитие малого предпринимательства в г. Белокуриха на 2015-2020 годы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67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310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26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-284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872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Обеспечение прав граждан и их безопасности в г. Белокуриха на 2015-2020 г.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891,1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46800" marB="4680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1 610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46800" marB="4680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1 408,5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46800" marB="4680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-201,5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184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Развитие туризма и оздоровительного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отдыха в г. Белокуриха на 2015-2020 г.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510,9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765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305,7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-459,3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184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Развитие транспортной системы в г. Белокуриха на 2015-2020 годы.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5 138,3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14 643,8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14 163,9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-479,9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184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Содействие занятости населения г. Белокуриха на 2015-2020 годы.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104,6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180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174,9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-5,1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0433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Комплексные меры по противодействию злоупотреблению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наркотиков и их незаконному обороту в г. Белокуриха на 2017-2020 годы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45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70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184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Развитие образования и молодежной политики в г. Белокуриха на 2015-2020 г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4 217,1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5 090,84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4 662,3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-428,54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641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Обеспечение населения г. Белокуриха жилищно-коммунальными услугами на 2015-2020 годы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2 368,1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9 830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7 694,6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-2 135,4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184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Развитие культуры в г. Белокуриха на 2015-2020 годы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720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1 150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1 149,5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-0,5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18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Развитие физической культуры и спорта в г. Белокуриха на 2015-2020 г.г.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1 732,4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1 823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1 822,8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-0,2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184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Развитие здравоохранения в г. Белокуриха на 2015-2020 годы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610,1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1 140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966,2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-173,8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1848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Развитие муниципальной службы в МО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г. Белокуриха на 2015-2021 годы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5 683,7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8 111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932,7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-1 178,3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60433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Энергосбережение и повышение энергетической эффективности МО г. Белокуриха  Алтайского края на 2015-2021 годы.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2 903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2 903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2 741,5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-161,5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460433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Формирование современной городской среды на территории г.Белокуриха» на 2017-2020 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252,1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1 046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976,3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-69,7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26424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Комплексное развитие социальной инфраструктуры города на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2017-2032 годы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494,6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1 585,2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1 576,2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26424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Адресная инвестиционная программа муниципального образования города Белокуриха Алтайского края на 2019 год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1 000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-1 000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08530839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МУНИЦИПАЛЬНЫЙ ДОЛГ ГОРОДА </a:t>
            </a:r>
            <a:r>
              <a:rPr lang="ru-RU" b="1" dirty="0" err="1" smtClean="0"/>
              <a:t>БелокурихА</a:t>
            </a:r>
            <a:r>
              <a:rPr lang="ru-RU" b="1" dirty="0" smtClean="0"/>
              <a:t> в динамике </a:t>
            </a:r>
            <a:r>
              <a:rPr lang="ru-RU" sz="2200" b="1" dirty="0" smtClean="0"/>
              <a:t>(тыс.РУБ.)</a:t>
            </a:r>
            <a:endParaRPr lang="ru-RU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7236296" y="260648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Слайд</a:t>
            </a:r>
            <a:r>
              <a:rPr lang="ru-RU" b="1" dirty="0" smtClean="0"/>
              <a:t> </a:t>
            </a:r>
            <a:r>
              <a:rPr lang="ru-RU" dirty="0" smtClean="0"/>
              <a:t>№ 10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2796195"/>
              </p:ext>
            </p:extLst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813840940"/>
              </p:ext>
            </p:extLst>
          </p:nvPr>
        </p:nvGraphicFramePr>
        <p:xfrm>
          <a:off x="0" y="260648"/>
          <a:ext cx="9144000" cy="6408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236296" y="188640"/>
            <a:ext cx="1544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Слайд № 11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907967922"/>
              </p:ext>
            </p:extLst>
          </p:nvPr>
        </p:nvGraphicFramePr>
        <p:xfrm>
          <a:off x="214282" y="142852"/>
          <a:ext cx="8715436" cy="6500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308304" y="260648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Слайд № 12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395536" y="142874"/>
            <a:ext cx="8229600" cy="765845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/>
              <a:t>доходы на 1 человека</a:t>
            </a:r>
            <a:br>
              <a:rPr lang="ru-RU" sz="2400" dirty="0" smtClean="0"/>
            </a:br>
            <a:r>
              <a:rPr lang="ru-RU" sz="1400" dirty="0" smtClean="0"/>
              <a:t>по данным информации министерства финансов Алтайского края</a:t>
            </a:r>
            <a:endParaRPr lang="ru-RU" sz="24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236296" y="260648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Слайд № 13</a:t>
            </a:r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1936293"/>
              </p:ext>
            </p:extLst>
          </p:nvPr>
        </p:nvGraphicFramePr>
        <p:xfrm>
          <a:off x="179512" y="1052736"/>
          <a:ext cx="8784973" cy="56558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49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49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24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75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2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60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868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18121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Численность населения на 01.01.2019.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Собственные доходы                    за 2019 год                         (тыс. руб.)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Собственные доходы на 1 человека (руб.)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Общие доходы бюджета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Бюджетная обеспеченность на 1 человека (руб.)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Без объема на Белокуриху -2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02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г. Белокуриха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15 160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218 495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14 413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507 591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33 482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30 461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г. Алейск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29 249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165 216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633 726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21 667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01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г. Барнаул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696 735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7 333 071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10 525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15 328 831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22 001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01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г. Бийск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210 324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1 511 155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7 185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4 024 511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19 135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01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г. Заринск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46 254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316 066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6 833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729 861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15 779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201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г. Новоалтайск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73 769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563 709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7 642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1 434 563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19 447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201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г. Рубцовск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142 551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550 526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2 167 655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15 206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201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г. Славгород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39 442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220 256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5 584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914 221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23 179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201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г. Яровое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18 052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100 792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5 583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487 394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26 999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649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4F81BD"/>
                          </a:solidFill>
                          <a:latin typeface="Times New Roman"/>
                        </a:rPr>
                        <a:t>ЗАТО Сибирский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4F81BD"/>
                          </a:solidFill>
                          <a:effectLst/>
                          <a:latin typeface="Calibri" panose="020F0502020204030204" pitchFamily="34" charset="0"/>
                        </a:rPr>
                        <a:t>11 993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4F81BD"/>
                          </a:solidFill>
                          <a:effectLst/>
                          <a:latin typeface="Calibri" panose="020F0502020204030204" pitchFamily="34" charset="0"/>
                        </a:rPr>
                        <a:t>84 027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7 006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4F81BD"/>
                          </a:solidFill>
                          <a:effectLst/>
                          <a:latin typeface="Calibri" panose="020F0502020204030204" pitchFamily="34" charset="0"/>
                        </a:rPr>
                        <a:t>300 209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25 032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201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По городам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1 283 529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11 063 313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8 619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26 528 562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20 668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201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По районам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1 066 551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7 846 141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7 357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26 808 797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25 136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9649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По Алтайскому краю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2 350 080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18 909 454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53 337 359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22 696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12016"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67045">
                <a:tc gridSpan="4"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 общих доходах объем на Белокуриху-2 -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45 797,7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/>
                        </a:rPr>
                        <a:t>т.р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.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type="pic" idx="1"/>
            <p:extLst>
              <p:ext uri="{D42A27DB-BD31-4B8C-83A1-F6EECF244321}">
                <p14:modId xmlns:p14="http://schemas.microsoft.com/office/powerpoint/2010/main" val="683429846"/>
              </p:ext>
            </p:extLst>
          </p:nvPr>
        </p:nvGraphicFramePr>
        <p:xfrm>
          <a:off x="323528" y="1412775"/>
          <a:ext cx="8568952" cy="48245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1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986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991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630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 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ru-RU" sz="1400" b="0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74" marR="547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74" marR="547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Сумма </a:t>
                      </a:r>
                    </a:p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рублях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74" marR="5474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02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1.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474" marR="547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74" marR="547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11 394 000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74" marR="5474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02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2.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474" marR="547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74" marR="547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10 833 000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74" marR="5474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02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3.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474" marR="547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74" marR="547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6 842 000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74" marR="5474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02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4.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474" marR="547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74" marR="547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6 275 000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74" marR="5474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02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5.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474" marR="547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74" marR="547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3 072 000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74" marR="5474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02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6.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474" marR="547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 2018 года министерством финансов Алтайского края отрицательный трансферт не устанавливался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74" marR="547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74" marR="5474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021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 </a:t>
                      </a:r>
                    </a:p>
                  </a:txBody>
                  <a:tcPr marL="5474" marR="547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74" marR="5474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38 416 000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474" marR="5474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1691680" y="404664"/>
            <a:ext cx="5867400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/>
              <a:t>Информация по отрицательному трансферту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236296" y="260648"/>
            <a:ext cx="1508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Слайд № 14</a:t>
            </a:r>
            <a:endParaRPr lang="ru-RU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381000" y="5733256"/>
            <a:ext cx="2619364" cy="914400"/>
          </a:xfrm>
        </p:spPr>
        <p:txBody>
          <a:bodyPr/>
          <a:lstStyle/>
          <a:p>
            <a:pPr algn="ctr"/>
            <a:r>
              <a:rPr lang="ru-RU" b="1" i="1" dirty="0" smtClean="0"/>
              <a:t>Всего доходов </a:t>
            </a:r>
          </a:p>
          <a:p>
            <a:pPr algn="ctr"/>
            <a:r>
              <a:rPr lang="ru-RU" b="1" i="1" dirty="0" smtClean="0"/>
              <a:t>507 591,1 т.р.</a:t>
            </a:r>
            <a:endParaRPr lang="ru-RU" b="1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620688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/>
              <a:t>Консолидированный бюджет по доходам</a:t>
            </a:r>
            <a:endParaRPr lang="ru-RU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7236296" y="260648"/>
            <a:ext cx="10134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Слайд № 1</a:t>
            </a:r>
            <a:endParaRPr lang="ru-RU" sz="14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3836255"/>
              </p:ext>
            </p:extLst>
          </p:nvPr>
        </p:nvGraphicFramePr>
        <p:xfrm>
          <a:off x="107504" y="1205463"/>
          <a:ext cx="8856983" cy="54421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686800" cy="85725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СОБСТВЕННЫЕ ДОХОДЫ БЮДЖЕТА ГОРОДА </a:t>
            </a:r>
            <a:br>
              <a:rPr lang="ru-RU" b="1" dirty="0" smtClean="0"/>
            </a:br>
            <a:r>
              <a:rPr lang="ru-RU" sz="2700" b="1" dirty="0" smtClean="0"/>
              <a:t>за</a:t>
            </a:r>
            <a:r>
              <a:rPr lang="ru-RU" b="1" dirty="0" smtClean="0"/>
              <a:t> </a:t>
            </a:r>
            <a:r>
              <a:rPr lang="ru-RU" sz="2700" b="1" dirty="0"/>
              <a:t>2019 ГОД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429388" y="6000768"/>
            <a:ext cx="2571768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Всего: 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</a:t>
            </a:r>
            <a:r>
              <a:rPr lang="ru-RU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8</a:t>
            </a:r>
            <a:r>
              <a:rPr lang="ru-RU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495,2</a:t>
            </a:r>
            <a:r>
              <a:rPr lang="ru-RU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тыс.рублей</a:t>
            </a:r>
            <a:endParaRPr lang="ru-RU" sz="1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08304" y="188640"/>
            <a:ext cx="13805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C000"/>
                </a:solidFill>
              </a:rPr>
              <a:t>Слайд № 2</a:t>
            </a:r>
            <a:endParaRPr lang="ru-RU" dirty="0">
              <a:solidFill>
                <a:srgbClr val="FFC000"/>
              </a:solidFill>
            </a:endParaRP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0392564"/>
              </p:ext>
            </p:extLst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pull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686800" cy="8382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Консолидированный бюджет </a:t>
            </a:r>
            <a:br>
              <a:rPr lang="ru-RU" dirty="0" smtClean="0"/>
            </a:br>
            <a:r>
              <a:rPr lang="ru-RU" dirty="0" smtClean="0"/>
              <a:t>по расходам </a:t>
            </a:r>
            <a:r>
              <a:rPr lang="ru-RU" sz="2700" dirty="0" smtClean="0"/>
              <a:t>за 2019 год 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948264" y="6021288"/>
            <a:ext cx="20002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 smtClean="0"/>
              <a:t>Всего расходов </a:t>
            </a:r>
          </a:p>
          <a:p>
            <a:pPr algn="ctr"/>
            <a:r>
              <a:rPr lang="en-US" b="1" i="1" dirty="0" smtClean="0"/>
              <a:t>502</a:t>
            </a:r>
            <a:r>
              <a:rPr lang="ru-RU" b="1" i="1" dirty="0" smtClean="0"/>
              <a:t> </a:t>
            </a:r>
            <a:r>
              <a:rPr lang="en-US" b="1" i="1" dirty="0" smtClean="0"/>
              <a:t>788,7</a:t>
            </a:r>
            <a:r>
              <a:rPr lang="ru-RU" b="1" i="1" dirty="0" smtClean="0"/>
              <a:t> т.р.</a:t>
            </a:r>
            <a:endParaRPr lang="ru-RU" b="1" i="1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3682426"/>
              </p:ext>
            </p:extLst>
          </p:nvPr>
        </p:nvGraphicFramePr>
        <p:xfrm>
          <a:off x="107504" y="1844824"/>
          <a:ext cx="8884096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236296" y="260648"/>
            <a:ext cx="13805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C000"/>
                </a:solidFill>
              </a:rPr>
              <a:t>Слайд № 3</a:t>
            </a:r>
            <a:endParaRPr lang="ru-RU" dirty="0">
              <a:solidFill>
                <a:srgbClr val="FFC000"/>
              </a:solidFill>
            </a:endParaRPr>
          </a:p>
        </p:txBody>
      </p:sp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6352564"/>
              </p:ext>
            </p:extLst>
          </p:nvPr>
        </p:nvGraphicFramePr>
        <p:xfrm>
          <a:off x="165052" y="1700808"/>
          <a:ext cx="8769000" cy="4966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686800" cy="85725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СТРУКТУРА РАСХОДОВ БЮДЖЕТА города </a:t>
            </a:r>
            <a:br>
              <a:rPr lang="ru-RU" b="1" dirty="0" smtClean="0"/>
            </a:br>
            <a:r>
              <a:rPr lang="ru-RU" sz="2000" b="1" dirty="0" err="1" smtClean="0"/>
              <a:t>зА</a:t>
            </a:r>
            <a:r>
              <a:rPr lang="ru-RU" b="1" dirty="0" smtClean="0"/>
              <a:t> 2019 ГОД </a:t>
            </a:r>
            <a:r>
              <a:rPr lang="ru-RU" sz="2200" b="1" dirty="0" smtClean="0"/>
              <a:t>(ЗА СЧЕТ СОБСТВЕННЫХ ДОХОДОВ) </a:t>
            </a:r>
            <a:r>
              <a:rPr lang="ru-RU" sz="2400" dirty="0" smtClean="0"/>
              <a:t>Слайд № 4</a:t>
            </a:r>
            <a:endParaRPr lang="ru-RU" sz="22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000760" y="6000768"/>
            <a:ext cx="2928958" cy="6429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Всего: 213 692,8 тыс.рублей</a:t>
            </a:r>
            <a:endParaRPr lang="ru-RU" sz="1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0025305"/>
              </p:ext>
            </p:extLst>
          </p:nvPr>
        </p:nvGraphicFramePr>
        <p:xfrm>
          <a:off x="304800" y="1554163"/>
          <a:ext cx="86868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pull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СТРУКТУРА РАСХОДОВ БЮДЖЕТА города </a:t>
            </a:r>
            <a:br>
              <a:rPr lang="ru-RU" b="1" dirty="0" smtClean="0"/>
            </a:br>
            <a:r>
              <a:rPr lang="ru-RU" b="1" dirty="0" smtClean="0"/>
              <a:t>в 2019 году        </a:t>
            </a:r>
            <a:r>
              <a:rPr lang="ru-RU" sz="2400" dirty="0" smtClean="0"/>
              <a:t>Слайд № 5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2700" b="1" dirty="0" smtClean="0"/>
              <a:t>ПО Направлениям использования</a:t>
            </a:r>
            <a:endParaRPr lang="ru-RU" sz="2700" dirty="0"/>
          </a:p>
        </p:txBody>
      </p:sp>
      <p:graphicFrame>
        <p:nvGraphicFramePr>
          <p:cNvPr id="6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304800" y="1554163"/>
          <a:ext cx="8686800" cy="43037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/>
          <p:cNvGraphicFramePr/>
          <p:nvPr/>
        </p:nvGraphicFramePr>
        <p:xfrm>
          <a:off x="0" y="1556792"/>
          <a:ext cx="9144000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5" y="-1"/>
            <a:ext cx="8186767" cy="474321"/>
          </a:xfrm>
        </p:spPr>
        <p:txBody>
          <a:bodyPr>
            <a:noAutofit/>
          </a:bodyPr>
          <a:lstStyle/>
          <a:p>
            <a:pPr algn="ctr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6457611"/>
              </p:ext>
            </p:extLst>
          </p:nvPr>
        </p:nvGraphicFramePr>
        <p:xfrm>
          <a:off x="0" y="28497"/>
          <a:ext cx="9144000" cy="65742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74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30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49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16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164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городского бюджета</a:t>
                      </a:r>
                    </a:p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(за счет всех источников финансирования) Слайд № 6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2018</a:t>
                      </a:r>
                    </a:p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 руб.)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2019</a:t>
                      </a:r>
                    </a:p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 руб.)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Отклонения </a:t>
                      </a:r>
                    </a:p>
                    <a:p>
                      <a:pPr algn="ct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 превышение</a:t>
                      </a:r>
                    </a:p>
                    <a:p>
                      <a:pPr algn="ctr">
                        <a:buFontTx/>
                        <a:buChar char="-"/>
                      </a:pP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Снижение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9801">
                <a:tc>
                  <a:txBody>
                    <a:bodyPr/>
                    <a:lstStyle/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Всего в том числе: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481 252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499 873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+ 18 621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9801">
                <a:tc>
                  <a:txBody>
                    <a:bodyPr/>
                    <a:lstStyle/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Администрация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274 281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268 040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-6 241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9801">
                <a:tc>
                  <a:txBody>
                    <a:bodyPr/>
                    <a:lstStyle/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Глава администрации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1 088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1 249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+161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9801">
                <a:tc>
                  <a:txBody>
                    <a:bodyPr/>
                    <a:lstStyle/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Совет депутатов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1 286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1 549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+263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9801">
                <a:tc>
                  <a:txBody>
                    <a:bodyPr/>
                    <a:lstStyle/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Контрольно-счётная палата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1 212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1 382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+170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2080">
                <a:tc>
                  <a:txBody>
                    <a:bodyPr/>
                    <a:lstStyle/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Комитет по имуществу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9 251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9 450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+199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9801">
                <a:tc>
                  <a:txBody>
                    <a:bodyPr/>
                    <a:lstStyle/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ЕДДС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1 807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1 922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+115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9801">
                <a:tc>
                  <a:txBody>
                    <a:bodyPr/>
                    <a:lstStyle/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Комитет по финансам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3 846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4 422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+576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9801">
                <a:tc>
                  <a:txBody>
                    <a:bodyPr/>
                    <a:lstStyle/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МБОУДОД «ЦЭВ»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10 425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11 378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+953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8113">
                <a:tc>
                  <a:txBody>
                    <a:bodyPr/>
                    <a:lstStyle/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МБДОУ «Сказка»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27 931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29 696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+ 1 765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1825">
                <a:tc>
                  <a:txBody>
                    <a:bodyPr/>
                    <a:lstStyle/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МБДОУ </a:t>
                      </a:r>
                      <a:r>
                        <a:rPr kumimoji="0" lang="ru-RU" sz="12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/с «Рябинка»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23 454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24 995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+1 541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55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МБДОУ </a:t>
                      </a:r>
                      <a:r>
                        <a:rPr kumimoji="0" lang="ru-RU" sz="12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/с «</a:t>
                      </a:r>
                      <a:r>
                        <a:rPr kumimoji="0" lang="ru-RU" sz="12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Алёнушка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18 783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20 399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+1 616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9249">
                <a:tc>
                  <a:txBody>
                    <a:bodyPr/>
                    <a:lstStyle/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МБОУ  «Школа № 1»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28 710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33 443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+4 733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296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МБОУ  «Школа № 2»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42 967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53 969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+11 002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4665">
                <a:tc>
                  <a:txBody>
                    <a:bodyPr/>
                    <a:lstStyle/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МБОУДОД « ДШИ»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13 334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14 128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+794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8377">
                <a:tc>
                  <a:txBody>
                    <a:bodyPr/>
                    <a:lstStyle/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МБУ «Центр культуры»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8 873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8 903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+30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42089">
                <a:tc>
                  <a:txBody>
                    <a:bodyPr/>
                    <a:lstStyle/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МБОУДОД «ДЮСШ»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10 106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10 675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+569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55801">
                <a:tc>
                  <a:txBody>
                    <a:bodyPr/>
                    <a:lstStyle/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МБУ «Комитет по СМИ»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3 453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3 454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69517">
                <a:tc>
                  <a:txBody>
                    <a:bodyPr/>
                    <a:lstStyle/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МБУ «Городские леса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445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819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+374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404132">
                <a:tc>
                  <a:txBody>
                    <a:bodyPr/>
                    <a:lstStyle/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Комитет по образованию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3 150</a:t>
                      </a:r>
                      <a:endParaRPr kumimoji="0" lang="ru-RU" sz="12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+3 150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758128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57200" y="214313"/>
            <a:ext cx="8686800" cy="78581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ИСТОЧНИКИ ФИНАНСИРОВАНИЯ РАСХОДОВ БЮДЖЕТА ГОРОДА </a:t>
            </a:r>
            <a:r>
              <a:rPr lang="ru-RU" sz="2200" b="1" dirty="0" smtClean="0"/>
              <a:t>(тыс.РУБ.)                     </a:t>
            </a:r>
            <a:r>
              <a:rPr lang="ru-RU" sz="2400" dirty="0" smtClean="0"/>
              <a:t>Слайд № 7</a:t>
            </a:r>
            <a:endParaRPr lang="ru-RU" sz="2200" dirty="0"/>
          </a:p>
        </p:txBody>
      </p:sp>
      <p:sp>
        <p:nvSpPr>
          <p:cNvPr id="8" name="Прямоугольник 7"/>
          <p:cNvSpPr/>
          <p:nvPr/>
        </p:nvSpPr>
        <p:spPr>
          <a:xfrm rot="16200000">
            <a:off x="107125" y="3607595"/>
            <a:ext cx="1785950" cy="2857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 rot="16200000">
            <a:off x="4964909" y="3679033"/>
            <a:ext cx="1785950" cy="2857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 rot="16200000">
            <a:off x="2607455" y="3607595"/>
            <a:ext cx="1785950" cy="2857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812360" y="3068960"/>
            <a:ext cx="108012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доходы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7740352" y="4653136"/>
            <a:ext cx="122413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- Дефицит</a:t>
            </a:r>
          </a:p>
          <a:p>
            <a:pPr algn="ctr"/>
            <a:r>
              <a:rPr lang="ru-RU" sz="1400" dirty="0" smtClean="0"/>
              <a:t>+ </a:t>
            </a:r>
            <a:r>
              <a:rPr lang="ru-RU" sz="1400" dirty="0" err="1" smtClean="0"/>
              <a:t>Профицит</a:t>
            </a:r>
            <a:endParaRPr lang="ru-RU" sz="1400" dirty="0"/>
          </a:p>
        </p:txBody>
      </p:sp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5273634"/>
              </p:ext>
            </p:extLst>
          </p:nvPr>
        </p:nvGraphicFramePr>
        <p:xfrm>
          <a:off x="-757237" y="1166812"/>
          <a:ext cx="8497589" cy="4524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686800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УДЕЛЬНЫЙ ВЕС РАСХОДОВ </a:t>
            </a:r>
            <a:br>
              <a:rPr lang="ru-RU" b="1" dirty="0" smtClean="0"/>
            </a:br>
            <a:r>
              <a:rPr lang="ru-RU" b="1" dirty="0" smtClean="0"/>
              <a:t>НА реализацию </a:t>
            </a:r>
            <a:r>
              <a:rPr lang="ru-RU" b="1" dirty="0" err="1" smtClean="0"/>
              <a:t>МУНИЦИПАЛЬНЫх</a:t>
            </a:r>
            <a:r>
              <a:rPr lang="ru-RU" b="1" dirty="0" smtClean="0"/>
              <a:t> ПРОГРАММ </a:t>
            </a:r>
            <a:r>
              <a:rPr lang="ru-RU" sz="2200" b="1" dirty="0" smtClean="0"/>
              <a:t>(</a:t>
            </a:r>
            <a:r>
              <a:rPr lang="en-US" sz="2200" b="1" dirty="0" smtClean="0"/>
              <a:t>℅</a:t>
            </a:r>
            <a:r>
              <a:rPr lang="ru-RU" sz="2200" b="1" dirty="0" smtClean="0"/>
              <a:t>)</a:t>
            </a:r>
            <a:r>
              <a:rPr lang="ru-RU" sz="2400" dirty="0" smtClean="0"/>
              <a:t>                Слайд № 8</a:t>
            </a:r>
            <a:endParaRPr lang="ru-RU" sz="2200" dirty="0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00000000-0008-0000-0700-0000020000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4026789"/>
              </p:ext>
            </p:extLst>
          </p:nvPr>
        </p:nvGraphicFramePr>
        <p:xfrm>
          <a:off x="304800" y="1554163"/>
          <a:ext cx="858768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2784</TotalTime>
  <Words>1454</Words>
  <Application>Microsoft Office PowerPoint</Application>
  <PresentationFormat>Экран (4:3)</PresentationFormat>
  <Paragraphs>457</Paragraphs>
  <Slides>15</Slides>
  <Notes>0</Notes>
  <HiddenSlides>2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Calibri</vt:lpstr>
      <vt:lpstr>Franklin Gothic Book</vt:lpstr>
      <vt:lpstr>Franklin Gothic Medium</vt:lpstr>
      <vt:lpstr>Times New Roman</vt:lpstr>
      <vt:lpstr>Wingdings 2</vt:lpstr>
      <vt:lpstr>Трек</vt:lpstr>
      <vt:lpstr>К проекту отчета об исполнении  Бюджета ГОРОДА Белокуриха  за 2019 ГОД</vt:lpstr>
      <vt:lpstr>   </vt:lpstr>
      <vt:lpstr>СОБСТВЕННЫЕ ДОХОДЫ БЮДЖЕТА ГОРОДА  за 2019 ГОД</vt:lpstr>
      <vt:lpstr>    Консолидированный бюджет  по расходам за 2019 год     </vt:lpstr>
      <vt:lpstr>СТРУКТУРА РАСХОДОВ БЮДЖЕТА города  зА 2019 ГОД (ЗА СЧЕТ СОБСТВЕННЫХ ДОХОДОВ) Слайд № 4</vt:lpstr>
      <vt:lpstr>СТРУКТУРА РАСХОДОВ БЮДЖЕТА города  в 2019 году        Слайд № 5  ПО Направлениям использования</vt:lpstr>
      <vt:lpstr>Презентация PowerPoint</vt:lpstr>
      <vt:lpstr>ИСТОЧНИКИ ФИНАНСИРОВАНИЯ РАСХОДОВ БЮДЖЕТА ГОРОДА (тыс.РУБ.)                     Слайд № 7</vt:lpstr>
      <vt:lpstr>УДЕЛЬНЫЙ ВЕС РАСХОДОВ  НА реализацию МУНИЦИПАЛЬНЫх ПРОГРАММ (℅)                Слайд № 8</vt:lpstr>
      <vt:lpstr>Муниципальные программы </vt:lpstr>
      <vt:lpstr>МУНИЦИПАЛЬНЫЙ ДОЛГ ГОРОДА БелокурихА в динамике (тыс.РУБ.)</vt:lpstr>
      <vt:lpstr>Презентация PowerPoint</vt:lpstr>
      <vt:lpstr>Презентация PowerPoint</vt:lpstr>
      <vt:lpstr>доходы на 1 человека по данным информации министерства финансов Алтайского края</vt:lpstr>
      <vt:lpstr>Информация по отрицательному трансферту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БЮДЖЕТА ГОРОДА БИЙСКА НА 2016 ГОД</dc:title>
  <dc:creator>User</dc:creator>
  <cp:lastModifiedBy>Пользователь Windows</cp:lastModifiedBy>
  <cp:revision>301</cp:revision>
  <dcterms:created xsi:type="dcterms:W3CDTF">2015-11-03T02:38:34Z</dcterms:created>
  <dcterms:modified xsi:type="dcterms:W3CDTF">2020-05-20T07:46:46Z</dcterms:modified>
</cp:coreProperties>
</file>