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6"/>
  </p:handoutMasterIdLst>
  <p:sldIdLst>
    <p:sldId id="256" r:id="rId2"/>
    <p:sldId id="305" r:id="rId3"/>
    <p:sldId id="308" r:id="rId4"/>
    <p:sldId id="309" r:id="rId5"/>
    <p:sldId id="310" r:id="rId6"/>
    <p:sldId id="317" r:id="rId7"/>
    <p:sldId id="311" r:id="rId8"/>
    <p:sldId id="312" r:id="rId9"/>
    <p:sldId id="306" r:id="rId10"/>
    <p:sldId id="313" r:id="rId11"/>
    <p:sldId id="314" r:id="rId12"/>
    <p:sldId id="316" r:id="rId13"/>
    <p:sldId id="315" r:id="rId14"/>
    <p:sldId id="273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>
        <p:scale>
          <a:sx n="70" d="100"/>
          <a:sy n="70" d="100"/>
        </p:scale>
        <p:origin x="-28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9" y="-77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9A8DFE-E3F4-4A59-A6DC-9F302B97E894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F4039F-A099-4112-B244-75362C1B1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8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AC6FE-A356-4556-9E87-55D7C876112B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1FAE69-78BB-44F2-AA92-05131E2E0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5EFB-62CA-4DEC-A941-6D71F9B71F92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0ABF-6CA2-4643-A54F-98790AA69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3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AD7D-344D-42B7-AB76-241EC7688BF5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F751B-B939-4FF5-888C-43A32A3D7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851C-D24B-4C9A-BAFC-CAD97B1CD8C8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C729-37B3-4100-8755-7BDD3FDE1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1AE6-7939-458C-9957-4AE111DB0780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2D3BFE-3D45-4EE1-BF7A-1C3B9D9B3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4F660F-72F2-4A10-9406-56FBB1C4B079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65EF9A-24B4-4D34-AD14-CCE45A3CD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571DDC-C096-4620-9764-89889FF15894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B689CC-DA6B-4B04-A4B9-53BA61695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B1F2-8E1D-4517-8B48-47DDB303B6B7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FEA8-5F9F-4CD2-B48E-4B992A8FF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1055-ADB9-4622-8E48-58F88A251B35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06A20C-856B-444A-8C53-728A53F45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09BA-3ED4-4998-A094-07A51FFB2EE3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86AD-E2B9-43FE-8156-87CF840BE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8D3261-E406-4E9B-B19A-E0A18E6362B7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87C46B47-C58C-4C70-917C-D15CE95C3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240F30B-64A4-4B25-AAC5-F9AD8C0937D7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2B4CE5-CD49-48ED-BB81-C0F2A5B51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4" r:id="rId4"/>
    <p:sldLayoutId id="2147483735" r:id="rId5"/>
    <p:sldLayoutId id="2147483730" r:id="rId6"/>
    <p:sldLayoutId id="2147483736" r:id="rId7"/>
    <p:sldLayoutId id="2147483729" r:id="rId8"/>
    <p:sldLayoutId id="2147483737" r:id="rId9"/>
    <p:sldLayoutId id="2147483728" r:id="rId10"/>
    <p:sldLayoutId id="2147483738" r:id="rId11"/>
  </p:sldLayoutIdLst>
  <p:transition spd="slow">
    <p:checker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C956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808DA9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-209618" y="8845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0"/>
            <a:ext cx="1584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5516" y="1960037"/>
            <a:ext cx="8712968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147888" algn="l"/>
              </a:tabLst>
              <a:defRPr/>
            </a:pPr>
            <a:r>
              <a:rPr lang="ru-RU" sz="3400" b="1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Calibri" pitchFamily="34" charset="0"/>
              </a:rPr>
              <a:t>САНИТАРНО-ЭПИДЕМИОЛОГИЧЕСКИЕ ТРЕБОВАНИЯ К ОРГАНИЗАЦИИ ОБЩЕСТВЕННОГО ПИТАНИЯ НАСЕЛЕНИЯ</a:t>
            </a:r>
            <a:endParaRPr lang="ru-RU" sz="34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400" y="5516563"/>
            <a:ext cx="9118600" cy="1276350"/>
          </a:xfrm>
        </p:spPr>
        <p:txBody>
          <a:bodyPr>
            <a:noAutofit/>
          </a:bodyPr>
          <a:lstStyle/>
          <a:p>
            <a:pPr algn="ctr"/>
            <a:r>
              <a:rPr lang="ru-RU" sz="1800" b="1" smtClean="0">
                <a:solidFill>
                  <a:srgbClr val="262626"/>
                </a:solidFill>
                <a:latin typeface="Palatino Linotype" pitchFamily="18" charset="0"/>
              </a:rPr>
              <a:t>Бархатова Ольга Павловна </a:t>
            </a:r>
            <a:br>
              <a:rPr lang="ru-RU" sz="1800" b="1" smtClean="0">
                <a:solidFill>
                  <a:srgbClr val="262626"/>
                </a:solidFill>
                <a:latin typeface="Palatino Linotype" pitchFamily="18" charset="0"/>
              </a:rPr>
            </a:br>
            <a:endParaRPr lang="ru-RU" sz="1400" b="1" smtClean="0">
              <a:solidFill>
                <a:srgbClr val="262626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-209618" y="8845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20880" cy="12687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СП 2.3.6.3668-20 «САНИТАРНО-ЭПИДЕМИОЛОГИЧЕСКИЕ ТРЕБОВАНИЯ К УСЛОВИЯМ ДЕЯТЕЛЬНОСТИ ТОРГОВЫХ ОБЪЕКТОВ И РЫНКОВ, РЕАЛИЗУЮЩИХ ПИЩЕВУЮ ПРОДУКЦИЮ»</a:t>
            </a:r>
            <a:endParaRPr lang="ru-RU" sz="20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pic>
        <p:nvPicPr>
          <p:cNvPr id="22531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682628" y="1628800"/>
            <a:ext cx="5240167" cy="120032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L="14288" algn="just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600" dirty="0">
                <a:solidFill>
                  <a:schemeClr val="accent1"/>
                </a:solidFill>
                <a:latin typeface="Impact" panose="020B0806030902050204" pitchFamily="34" charset="0"/>
              </a:rPr>
              <a:t>Новые санитарные правила вводятся сроком на 6 лет </a:t>
            </a:r>
            <a:endParaRPr lang="ru-RU" sz="1600" dirty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pPr marL="14288" algn="just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400" dirty="0">
                <a:latin typeface="Impact" panose="020B0806030902050204" pitchFamily="34" charset="0"/>
              </a:rPr>
              <a:t>и </a:t>
            </a:r>
            <a:r>
              <a:rPr lang="ru-RU" sz="1400" dirty="0">
                <a:latin typeface="Impact" panose="020B0806030902050204" pitchFamily="34" charset="0"/>
              </a:rPr>
              <a:t>отменяют действие СП 2.3.6.1066-01 «Санитарно-эпидемиологические требования к организациям торговли и обороту в них продовольственного сырья и пищевых продуктов</a:t>
            </a:r>
            <a:r>
              <a:rPr lang="ru-RU" sz="1400" dirty="0">
                <a:latin typeface="Impact" panose="020B0806030902050204" pitchFamily="34" charset="0"/>
              </a:rPr>
              <a:t>»</a:t>
            </a:r>
            <a:endParaRPr lang="ru-RU" sz="1400" dirty="0"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1912" t="1722" r="2156" b="1770"/>
          <a:stretch/>
        </p:blipFill>
        <p:spPr bwMode="auto">
          <a:xfrm>
            <a:off x="0" y="1556984"/>
            <a:ext cx="3640389" cy="52286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/>
            <a:ext uri="{91240B29-F687-4F45-9708-019B960494DF}"/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722688" y="2819400"/>
            <a:ext cx="5256212" cy="952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22688" y="1611313"/>
            <a:ext cx="5240337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31275" y="1731963"/>
            <a:ext cx="14288" cy="109696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83000" y="1722438"/>
            <a:ext cx="0" cy="109696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683000" y="3019425"/>
            <a:ext cx="5280025" cy="5413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По новым правилам организации и предприниматели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обязаны: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83000" y="3560763"/>
            <a:ext cx="5280025" cy="310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Impact" panose="020B0806030902050204" pitchFamily="34" charset="0"/>
              </a:rPr>
              <a:t>над торговыми местами открытой торговой зоны рынка устанавливать навесы </a:t>
            </a:r>
            <a:r>
              <a:rPr lang="ru-RU" sz="1400" dirty="0">
                <a:latin typeface="Impact" panose="020B0806030902050204" pitchFamily="34" charset="0"/>
              </a:rPr>
              <a:t>для </a:t>
            </a:r>
            <a:r>
              <a:rPr lang="ru-RU" sz="1400" dirty="0">
                <a:latin typeface="Impact" panose="020B0806030902050204" pitchFamily="34" charset="0"/>
              </a:rPr>
              <a:t>защиты продуктов от атмосферных осадков и прямых солнечных лучей;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Impact" panose="020B0806030902050204" pitchFamily="34" charset="0"/>
              </a:rPr>
              <a:t>в магазинах, использующих контейнеры, тележки и корзины для самообслуживания покупателей, создать условия для их обработки и хранения отдельно от торгового оборудования и инвентаря;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Impact" panose="020B0806030902050204" pitchFamily="34" charset="0"/>
              </a:rPr>
              <a:t>размещать нестационарные торговые объекты в местах, имеющих туалет на расстоянии не более 100 метров;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latin typeface="Impact" panose="020B0806030902050204" pitchFamily="34" charset="0"/>
              </a:rPr>
              <a:t>обеспечить наличие раковины для мытья рук в торговых палатках и киосках. </a:t>
            </a:r>
            <a:r>
              <a:rPr lang="ru-RU" sz="1400" dirty="0">
                <a:latin typeface="Impact" panose="020B0806030902050204" pitchFamily="34" charset="0"/>
              </a:rPr>
              <a:t>В </a:t>
            </a:r>
            <a:r>
              <a:rPr lang="ru-RU" sz="1400" dirty="0">
                <a:latin typeface="Impact" panose="020B0806030902050204" pitchFamily="34" charset="0"/>
              </a:rPr>
              <a:t>нестационарных торговых объектах, реализующих непродовольственные товары и упакованную нескоропортящуюся пищевую </a:t>
            </a:r>
            <a:r>
              <a:rPr lang="ru-RU" sz="1400" dirty="0">
                <a:latin typeface="Impact" panose="020B0806030902050204" pitchFamily="34" charset="0"/>
              </a:rPr>
              <a:t>продукцию могут </a:t>
            </a:r>
            <a:r>
              <a:rPr lang="ru-RU" sz="1400" dirty="0">
                <a:latin typeface="Impact" panose="020B0806030902050204" pitchFamily="34" charset="0"/>
              </a:rPr>
              <a:t>использоваться кожные антисептики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-209618" y="0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20880" cy="12687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СП 2.3.6.3668-20 «САНИТАРНО-ЭПИДЕМИОЛОГИЧЕСКИЕ ТРЕБОВАНИЯ К УСЛОВИЯМ ДЕЯТЕЛЬНОСТИ ТОРГОВЫХ ОБЪЕКТОВ И РЫНКОВ, РЕАЛИЗУЮЩИХ ПИЩЕВУЮ ПРОДУКЦИЮ»</a:t>
            </a:r>
            <a:endParaRPr lang="ru-RU" sz="20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pic>
        <p:nvPicPr>
          <p:cNvPr id="2355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65113" y="1773238"/>
            <a:ext cx="8496300" cy="5762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 7.2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 В организацию должна приниматься пищевая продукция, сопровождаемая товаросопроводительной документацией, обеспечивающей ее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прослеживаемость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1013" y="2349500"/>
            <a:ext cx="8569325" cy="1568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latin typeface="Palatino Linotype" panose="02040502050505030304" pitchFamily="18" charset="0"/>
              </a:rPr>
              <a:t>П</a:t>
            </a:r>
            <a:r>
              <a:rPr lang="ru-RU" sz="1600" b="1" dirty="0" err="1">
                <a:latin typeface="Palatino Linotype" panose="02040502050505030304" pitchFamily="18" charset="0"/>
              </a:rPr>
              <a:t>рослеживаемость</a:t>
            </a:r>
            <a:r>
              <a:rPr lang="ru-RU" sz="1600" b="1" dirty="0">
                <a:latin typeface="Palatino Linotype" panose="02040502050505030304" pitchFamily="18" charset="0"/>
              </a:rPr>
              <a:t> </a:t>
            </a:r>
            <a:r>
              <a:rPr lang="ru-RU" sz="1600" b="1" dirty="0">
                <a:latin typeface="Palatino Linotype" panose="02040502050505030304" pitchFamily="18" charset="0"/>
              </a:rPr>
              <a:t>пищевой продукции (ТР ТС 021/2011</a:t>
            </a:r>
            <a:r>
              <a:rPr lang="ru-RU" sz="1600" b="1" dirty="0">
                <a:latin typeface="Palatino Linotype" panose="02040502050505030304" pitchFamily="18" charset="0"/>
              </a:rPr>
              <a:t>) - </a:t>
            </a:r>
            <a:r>
              <a:rPr lang="ru-RU" sz="1600" b="1" dirty="0">
                <a:latin typeface="Palatino Linotype" panose="02040502050505030304" pitchFamily="18" charset="0"/>
              </a:rPr>
              <a:t>возможность </a:t>
            </a:r>
            <a:r>
              <a:rPr lang="ru-RU" sz="1600" b="1" dirty="0" err="1">
                <a:latin typeface="Palatino Linotype" panose="02040502050505030304" pitchFamily="18" charset="0"/>
              </a:rPr>
              <a:t>документарно</a:t>
            </a:r>
            <a:r>
              <a:rPr lang="ru-RU" sz="1600" b="1" dirty="0">
                <a:latin typeface="Palatino Linotype" panose="02040502050505030304" pitchFamily="18" charset="0"/>
              </a:rPr>
              <a:t> </a:t>
            </a:r>
            <a:r>
              <a:rPr lang="ru-RU" sz="1600" b="1" dirty="0">
                <a:latin typeface="Palatino Linotype" panose="02040502050505030304" pitchFamily="18" charset="0"/>
              </a:rPr>
              <a:t>(на бумажных и (или) электронных носителях) установить </a:t>
            </a:r>
            <a:r>
              <a:rPr lang="ru-RU" sz="1600" b="1" dirty="0">
                <a:latin typeface="Palatino Linotype" panose="02040502050505030304" pitchFamily="18" charset="0"/>
              </a:rPr>
              <a:t>изготовителя и последующих собственников находящейся в обращении пищевой продукции, кроме конечного потребителя, а также место происхождения (производства, изготовления) пищевой продукции и (или) продовольственного (пищевого) </a:t>
            </a:r>
            <a:r>
              <a:rPr lang="ru-RU" sz="1600" b="1" dirty="0">
                <a:latin typeface="Palatino Linotype" panose="02040502050505030304" pitchFamily="18" charset="0"/>
              </a:rPr>
              <a:t>сырья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8125" y="4287838"/>
            <a:ext cx="8510588" cy="431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 7.4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 Для пищевой продукции, не упакованной в потребительскую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упаковку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4724400"/>
            <a:ext cx="8567737" cy="1323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Palatino Linotype" panose="02040502050505030304" pitchFamily="18" charset="0"/>
              </a:rPr>
              <a:t>Этикетки </a:t>
            </a:r>
            <a:r>
              <a:rPr lang="ru-RU" sz="1600" b="1" dirty="0">
                <a:latin typeface="Palatino Linotype" panose="02040502050505030304" pitchFamily="18" charset="0"/>
              </a:rPr>
              <a:t>(ярлыки) от транспортной упаковки пищевой продукции поставщика или листок-вкладыш, помещаемый в каждую транспортную упаковку или прилагаемый к каждой транспортной упаковке, или нанесенная непосредственно на транспортную упаковку маркировка должны сохраняться до момента реализации пищевой продукции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-209618" y="0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202" y="4235604"/>
            <a:ext cx="8581596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itchFamily="34" charset="0"/>
              </a:rPr>
              <a:t>Пищевая продукция, не соответствующая требованиям технических регламентов, в том числе пищевая продукция с истекшими сроками годности, должна быть изъята из торгового зала и размещена отдельно от пищевой продукции, предназначенной для реализации </a:t>
            </a:r>
            <a:r>
              <a:rPr lang="ru-RU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itchFamily="34" charset="0"/>
              </a:rPr>
              <a:t>потребителю</a:t>
            </a:r>
            <a:endParaRPr lang="ru-RU" dirty="0">
              <a:ln w="6350">
                <a:solidFill>
                  <a:schemeClr val="tx1"/>
                </a:solidFill>
              </a:ln>
              <a:solidFill>
                <a:srgbClr val="FFC000"/>
              </a:solidFill>
              <a:latin typeface="Impact" pitchFamily="34" charset="0"/>
            </a:endParaRPr>
          </a:p>
        </p:txBody>
      </p:sp>
      <p:pic>
        <p:nvPicPr>
          <p:cNvPr id="24579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7338" y="0"/>
            <a:ext cx="12477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0"/>
            <a:ext cx="7920880" cy="126876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СП 2.3.6.3668-20 «САНИТАРНО-ЭПИДЕМИОЛОГИЧЕСКИЕ ТРЕБОВАНИЯ К УСЛОВИЯМ ДЕЯТЕЛЬНОСТИ ТОРГОВЫХ ОБЪЕКТОВ И РЫНКОВ, РЕАЛИЗУЮЩИХ ПИЩЕВУЮ ПРОДУКЦИЮ»</a:t>
            </a:r>
            <a:endParaRPr lang="ru-RU" sz="20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938" y="1858963"/>
            <a:ext cx="8582025" cy="5762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п. 7.7. Допускается хранение продовольственного (пищевого) сырья и полуфабрикатов промышленного изготовления совместно с готовой пищевой продукцией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0538" y="2435225"/>
            <a:ext cx="8569325" cy="1597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46088" algn="just"/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при условии</a:t>
            </a:r>
            <a:r>
              <a:rPr lang="ru-RU" sz="1600" b="1">
                <a:latin typeface="Palatino Linotype" pitchFamily="18" charset="0"/>
              </a:rPr>
              <a:t>, что такое сырье, полуфабрикаты и готовая пищевая продукция упакованы промышленным способом, исключающим их соприкосновение, перекрестное загрязнение и (или) изменение органолептических свойств, а также при условии, что они имеют одинаковые температурно-влажностные параметры хранения при соблюдении условий хранения пищевой продукции, установленных изготовителем</a:t>
            </a:r>
          </a:p>
        </p:txBody>
      </p:sp>
    </p:spTree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-209618" y="0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20880" cy="12687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СП 2.3.6.3668-20 «САНИТАРНО-ЭПИДЕМИОЛОГИЧЕСКИЕ ТРЕБОВАНИЯ К УСЛОВИЯМ ДЕЯТЕЛЬНОСТИ ТОРГОВЫХ ОБЪЕКТОВ И РЫНКОВ, РЕАЛИЗУЮЩИХ ПИЩЕВУЮ ПРОДУКЦИЮ»</a:t>
            </a:r>
            <a:endParaRPr lang="ru-RU" sz="20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pic>
        <p:nvPicPr>
          <p:cNvPr id="25603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38125" y="1628775"/>
            <a:ext cx="8582025" cy="7207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 8.4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 Реализация пищевой продукции, не упакованной производителем, непосредственно употребляемой в пищу без какой-либо предварительной обработки (мытье, термическая обработка)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68313" y="2349500"/>
            <a:ext cx="8567737" cy="1076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Palatino Linotype" panose="02040502050505030304" pitchFamily="18" charset="0"/>
              </a:rPr>
              <a:t>Д</a:t>
            </a:r>
            <a:r>
              <a:rPr lang="ru-RU" sz="1600" b="1" dirty="0">
                <a:latin typeface="Palatino Linotype" panose="02040502050505030304" pitchFamily="18" charset="0"/>
              </a:rPr>
              <a:t>олжна </a:t>
            </a:r>
            <a:r>
              <a:rPr lang="ru-RU" sz="1600" b="1" dirty="0">
                <a:latin typeface="Palatino Linotype" panose="02040502050505030304" pitchFamily="18" charset="0"/>
              </a:rPr>
              <a:t>осуществляться в потребительской упаковке, за исключением случаев реализации пищевой продукции через торговые аппараты и (или) дозирующие устройства, исключающие непосредственный контакт потребителя с продукцией до осуществления </a:t>
            </a:r>
            <a:r>
              <a:rPr lang="ru-RU" sz="1600" b="1" dirty="0">
                <a:latin typeface="Palatino Linotype" panose="02040502050505030304" pitchFamily="18" charset="0"/>
              </a:rPr>
              <a:t>фасовки 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8125" y="3573463"/>
            <a:ext cx="8582025" cy="10080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 8.6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 Допускается реализовывать вразвес пищевую продукцию, поступившую от производителей в потребительской упаковке или транспортной таре, при условии наличия раковин для мытья используемого торгового инвентаря и мытья рук, а также с учетом соблюдения требований к информации о сроках годности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и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условиях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хранения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250" y="4581525"/>
            <a:ext cx="8569325" cy="21875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46088" algn="just"/>
            <a:r>
              <a:rPr lang="ru-RU" sz="1500" b="1">
                <a:latin typeface="Palatino Linotype" pitchFamily="18" charset="0"/>
              </a:rPr>
              <a:t>Согласно ТР ТС 022/2011 Сведения о товаре, фасование которого осуществляется организациями розничной торговли </a:t>
            </a:r>
            <a:r>
              <a:rPr lang="ru-RU" sz="1500">
                <a:solidFill>
                  <a:schemeClr val="accent1"/>
                </a:solidFill>
                <a:latin typeface="Impact" pitchFamily="34" charset="0"/>
              </a:rPr>
              <a:t>в присутствии потребителя,</a:t>
            </a:r>
            <a:r>
              <a:rPr lang="ru-RU" sz="1500" b="1">
                <a:latin typeface="Palatino Linotype" pitchFamily="18" charset="0"/>
              </a:rPr>
              <a:t> доводятся до потребителя любым способом, обеспечивающим возможность обоснованного выбора этой пищевой продукции</a:t>
            </a:r>
          </a:p>
          <a:p>
            <a:pPr indent="446088" algn="just"/>
            <a:r>
              <a:rPr lang="ru-RU" sz="1500" b="1">
                <a:latin typeface="Palatino Linotype" pitchFamily="18" charset="0"/>
              </a:rPr>
              <a:t>При фасовании пищевой продукции организациями торговли </a:t>
            </a:r>
            <a:r>
              <a:rPr lang="ru-RU" sz="1500" i="1">
                <a:solidFill>
                  <a:schemeClr val="accent1"/>
                </a:solidFill>
                <a:latin typeface="Impact" pitchFamily="34" charset="0"/>
              </a:rPr>
              <a:t>в отсутствии потребителя</a:t>
            </a:r>
            <a:r>
              <a:rPr lang="ru-RU" sz="1500" b="1">
                <a:latin typeface="Palatino Linotype" pitchFamily="18" charset="0"/>
              </a:rPr>
              <a:t> на упаковке или этикетке должны быть указаны наименование продукции, дата ее изготовления, срок ее годности и условия хранения. Иные сведения доводятся до потребителя любым способом, обеспечивающим возможность обоснованного выбора этой пищевой продукции.</a:t>
            </a:r>
            <a:r>
              <a:rPr lang="ru-RU" sz="1500"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-209618" y="8845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5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Номер слайда 4"/>
          <p:cNvSpPr txBox="1">
            <a:spLocks/>
          </p:cNvSpPr>
          <p:nvPr/>
        </p:nvSpPr>
        <p:spPr bwMode="auto">
          <a:xfrm>
            <a:off x="8610600" y="6611938"/>
            <a:ext cx="533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3F457B9-973B-470A-AAE4-AECFF028D4CB}" type="slidenum">
              <a:rPr lang="ru-RU" sz="1200" b="1">
                <a:latin typeface="Trebuchet MS" pitchFamily="34" charset="0"/>
              </a:rPr>
              <a:pPr algn="r"/>
              <a:t>14</a:t>
            </a:fld>
            <a:endParaRPr lang="ru-RU" sz="1200" b="1"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67404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Calibri" pitchFamily="34" charset="0"/>
              </a:rPr>
              <a:t>БЛАГОДАРЮ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Calibri" pitchFamily="34" charset="0"/>
              </a:rPr>
              <a:t>ЗА ВНИМАНИЕ!</a:t>
            </a:r>
            <a:endParaRPr lang="ru-RU" sz="6000" b="1" dirty="0">
              <a:ln w="6350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-209618" y="8845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20880" cy="12687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САНПИН 2.3/2.4.3590-20 «САНИТАРНО-ЭПИДЕМИОЛОГИЧЕСКИЕ ТРЕБОВАНИЯ К ОРГАНИЗАЦИИ ОБЩЕСТВЕННОГО ПИТАНИЯ НАСЕЛЕНИЯ»</a:t>
            </a:r>
            <a:endParaRPr lang="ru-RU" sz="20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pic>
        <p:nvPicPr>
          <p:cNvPr id="15363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898900" y="4227513"/>
            <a:ext cx="5094288" cy="69850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Правила организации питания разделили на разные категории населения: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83025" y="4926013"/>
            <a:ext cx="4970463" cy="1323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anose="02040502050505030304" pitchFamily="18" charset="0"/>
              </a:rPr>
              <a:t>взрослое население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anose="02040502050505030304" pitchFamily="18" charset="0"/>
              </a:rPr>
              <a:t>дети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anose="02040502050505030304" pitchFamily="18" charset="0"/>
              </a:rPr>
              <a:t>инвалиды и лица, </a:t>
            </a:r>
            <a:r>
              <a:rPr lang="ru-RU" sz="1600" b="1" dirty="0">
                <a:latin typeface="Palatino Linotype" panose="02040502050505030304" pitchFamily="18" charset="0"/>
              </a:rPr>
              <a:t>нуждающиеся </a:t>
            </a:r>
            <a:r>
              <a:rPr lang="ru-RU" sz="1600" b="1" dirty="0">
                <a:latin typeface="Palatino Linotype" panose="02040502050505030304" pitchFamily="18" charset="0"/>
              </a:rPr>
              <a:t>в особом (лечебно-профилактическом) питании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anose="02040502050505030304" pitchFamily="18" charset="0"/>
              </a:rPr>
              <a:t>авиапассажиры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82236" y="1575375"/>
            <a:ext cx="5040559" cy="175432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L="14288" algn="just"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ru-RU">
                <a:latin typeface="Impact" pitchFamily="34" charset="0"/>
              </a:rPr>
              <a:t>Упор не только на безопасность, но и на качество конечного продукта и здоровое питание </a:t>
            </a:r>
            <a:endParaRPr lang="ru-RU" sz="1600">
              <a:latin typeface="Impact" pitchFamily="34" charset="0"/>
            </a:endParaRPr>
          </a:p>
          <a:p>
            <a:pPr marL="14288" algn="just"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ru-RU">
                <a:solidFill>
                  <a:schemeClr val="accent1"/>
                </a:solidFill>
                <a:latin typeface="Impact" pitchFamily="34" charset="0"/>
              </a:rPr>
              <a:t>Данный СанПиН будет действовать до 01.01.2027</a:t>
            </a:r>
            <a:endParaRPr lang="ru-RU"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3596" t="1623" r="1913" b="1742"/>
          <a:stretch/>
        </p:blipFill>
        <p:spPr bwMode="auto">
          <a:xfrm>
            <a:off x="22853" y="1549674"/>
            <a:ext cx="3641960" cy="530481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/>
            <a:ext uri="{91240B29-F687-4F45-9708-019B960494DF}"/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995738" y="3500438"/>
            <a:ext cx="4857750" cy="952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95738" y="1620838"/>
            <a:ext cx="485775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923338" y="1335088"/>
            <a:ext cx="30162" cy="227806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98900" y="1574800"/>
            <a:ext cx="0" cy="226377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-209618" y="8845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8845"/>
            <a:ext cx="7920880" cy="1088015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НОВЫЕ ТРЕБОВАНИЯ, ВНЕДРЯЕМЫЕ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САНПИН </a:t>
            </a:r>
            <a:r>
              <a:rPr lang="ru-RU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2.3/2.4.3590-20</a:t>
            </a: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 </a:t>
            </a:r>
            <a:endParaRPr lang="ru-RU" sz="24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grpSp>
        <p:nvGrpSpPr>
          <p:cNvPr id="16387" name="Группа 1"/>
          <p:cNvGrpSpPr>
            <a:grpSpLocks/>
          </p:cNvGrpSpPr>
          <p:nvPr/>
        </p:nvGrpSpPr>
        <p:grpSpPr bwMode="auto">
          <a:xfrm>
            <a:off x="215900" y="1096963"/>
            <a:ext cx="8712200" cy="2476500"/>
            <a:chOff x="215514" y="1305444"/>
            <a:chExt cx="8712969" cy="247615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15514" y="1305444"/>
              <a:ext cx="8712969" cy="2476156"/>
            </a:xfrm>
            <a:prstGeom prst="rect">
              <a:avLst/>
            </a:prstGeom>
            <a:solidFill>
              <a:schemeClr val="bg1"/>
            </a:solidFill>
            <a:ln w="82550" cmpd="thickThin">
              <a:solidFill>
                <a:schemeClr val="accent2"/>
              </a:solidFill>
            </a:ln>
          </p:spPr>
          <p:txBody>
            <a:bodyPr/>
            <a:lstStyle/>
            <a:p>
              <a:pPr algn="just" fontAlgn="auto">
                <a:spcBef>
                  <a:spcPts val="700"/>
                </a:spcBef>
                <a:spcAft>
                  <a:spcPts val="0"/>
                </a:spcAft>
                <a:buClr>
                  <a:schemeClr val="tx1"/>
                </a:buClr>
                <a:buSzPct val="90000"/>
                <a:defRPr/>
              </a:pPr>
              <a:r>
                <a:rPr lang="ru-RU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1. Производственный </a:t>
              </a:r>
              <a:r>
                <a:rPr lang="ru-RU" dirty="0">
                  <a:solidFill>
                    <a:schemeClr val="accent1"/>
                  </a:solidFill>
                  <a:latin typeface="Impact" panose="020B0806030902050204" pitchFamily="34" charset="0"/>
                </a:rPr>
                <a:t>контроль на </a:t>
              </a:r>
              <a:r>
                <a:rPr lang="ru-RU" dirty="0">
                  <a:solidFill>
                    <a:schemeClr val="accent1"/>
                  </a:solidFill>
                  <a:latin typeface="Impact" panose="020B0806030902050204" pitchFamily="34" charset="0"/>
                </a:rPr>
                <a:t>принципах ХАССП</a:t>
              </a:r>
            </a:p>
            <a:p>
              <a:pPr indent="446088" algn="just" fontAlgn="auto">
                <a:spcBef>
                  <a:spcPts val="700"/>
                </a:spcBef>
                <a:spcAft>
                  <a:spcPts val="0"/>
                </a:spcAft>
                <a:buClr>
                  <a:schemeClr val="tx1"/>
                </a:buClr>
                <a:buSzPct val="90000"/>
                <a:defRPr/>
              </a:pPr>
              <a:r>
                <a:rPr lang="ru-RU" sz="1600" b="1" dirty="0">
                  <a:latin typeface="Palatino Linotype" pitchFamily="18" charset="0"/>
                </a:rPr>
                <a:t>Предприятия </a:t>
              </a:r>
              <a:r>
                <a:rPr lang="ru-RU" sz="1600" b="1" dirty="0">
                  <a:latin typeface="Palatino Linotype" pitchFamily="18" charset="0"/>
                </a:rPr>
                <a:t>общественного питания обязаны проводить производственный контроль, основанный на принципах ХАССП в соответствии с порядком и периодичностью, установленными предприятием общепита </a:t>
              </a:r>
              <a:r>
                <a:rPr lang="ru-RU" sz="1600" b="1" dirty="0">
                  <a:latin typeface="Palatino Linotype" pitchFamily="18" charset="0"/>
                </a:rPr>
                <a:t> (</a:t>
              </a:r>
              <a:r>
                <a:rPr lang="ru-RU" sz="1600" b="1" dirty="0">
                  <a:latin typeface="Palatino Linotype" pitchFamily="18" charset="0"/>
                </a:rPr>
                <a:t>п.2.1. СанПиН)</a:t>
              </a:r>
            </a:p>
          </p:txBody>
        </p:sp>
        <p:sp>
          <p:nvSpPr>
            <p:cNvPr id="16391" name="Прямоугольник 15"/>
            <p:cNvSpPr>
              <a:spLocks noChangeArrowheads="1"/>
            </p:cNvSpPr>
            <p:nvPr/>
          </p:nvSpPr>
          <p:spPr bwMode="auto">
            <a:xfrm>
              <a:off x="1462158" y="2943098"/>
              <a:ext cx="6065484" cy="8309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ru-RU" sz="1600" b="1">
                  <a:latin typeface="Palatino Linotype" pitchFamily="18" charset="0"/>
                </a:rPr>
                <a:t>организационные мероприятия, 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ru-RU" sz="1600" b="1">
                  <a:latin typeface="Palatino Linotype" pitchFamily="18" charset="0"/>
                </a:rPr>
                <a:t> лабораторные исследования и испытания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58844" y="2514136"/>
              <a:ext cx="6148835" cy="47482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n w="63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Impact" pitchFamily="34" charset="0"/>
                </a:rPr>
                <a:t>В </a:t>
              </a:r>
              <a:r>
                <a:rPr lang="ru-RU" dirty="0">
                  <a:ln w="63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Impact" pitchFamily="34" charset="0"/>
                </a:rPr>
                <a:t>производственный контроль должны быть включены</a:t>
              </a:r>
              <a:r>
                <a:rPr lang="ru-RU" dirty="0">
                  <a:ln w="63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Impact" pitchFamily="34" charset="0"/>
                </a:rPr>
                <a:t>:</a:t>
              </a:r>
              <a:endParaRPr lang="ru-RU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15900" y="3789363"/>
            <a:ext cx="8712200" cy="2519362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2"/>
            </a:solidFill>
          </a:ln>
        </p:spPr>
        <p:txBody>
          <a:bodyPr/>
          <a:lstStyle/>
          <a:p>
            <a:pPr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dirty="0">
                <a:solidFill>
                  <a:schemeClr val="accent1"/>
                </a:solidFill>
                <a:latin typeface="Impact" panose="020B0806030902050204" pitchFamily="34" charset="0"/>
              </a:rPr>
              <a:t>2. Маркировка </a:t>
            </a:r>
            <a:r>
              <a:rPr lang="ru-RU" dirty="0">
                <a:solidFill>
                  <a:schemeClr val="accent1"/>
                </a:solidFill>
                <a:latin typeface="Impact" panose="020B0806030902050204" pitchFamily="34" charset="0"/>
              </a:rPr>
              <a:t>поступающей продукции</a:t>
            </a:r>
          </a:p>
          <a:p>
            <a:pPr indent="446088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600" b="1" dirty="0">
                <a:latin typeface="Palatino Linotype" pitchFamily="18" charset="0"/>
              </a:rPr>
              <a:t>Прием </a:t>
            </a:r>
            <a:r>
              <a:rPr lang="ru-RU" sz="1600" b="1" dirty="0">
                <a:latin typeface="Palatino Linotype" pitchFamily="18" charset="0"/>
              </a:rPr>
              <a:t>пищевой </a:t>
            </a:r>
            <a:r>
              <a:rPr lang="ru-RU" sz="1600" b="1" dirty="0">
                <a:latin typeface="Palatino Linotype" pitchFamily="18" charset="0"/>
              </a:rPr>
              <a:t>продукции/продовольственного </a:t>
            </a:r>
            <a:r>
              <a:rPr lang="ru-RU" sz="1600" b="1" dirty="0" err="1">
                <a:latin typeface="Palatino Linotype" pitchFamily="18" charset="0"/>
              </a:rPr>
              <a:t>сырьея</a:t>
            </a:r>
            <a:r>
              <a:rPr lang="ru-RU" sz="1600" b="1" dirty="0">
                <a:latin typeface="Palatino Linotype" pitchFamily="18" charset="0"/>
              </a:rPr>
              <a:t>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необходимо производить при наличии</a:t>
            </a:r>
            <a:r>
              <a:rPr lang="ru-RU" sz="1600" b="1" dirty="0">
                <a:latin typeface="Palatino Linotype" pitchFamily="18" charset="0"/>
              </a:rPr>
              <a:t>:</a:t>
            </a:r>
          </a:p>
          <a:p>
            <a:pPr marL="285750" indent="-285750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itchFamily="18" charset="0"/>
              </a:rPr>
              <a:t>маркировки</a:t>
            </a:r>
          </a:p>
          <a:p>
            <a:pPr marL="285750" indent="-285750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itchFamily="18" charset="0"/>
              </a:rPr>
              <a:t>товаросопроводительной документации,</a:t>
            </a:r>
          </a:p>
          <a:p>
            <a:pPr marL="285750" indent="-285750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itchFamily="18" charset="0"/>
              </a:rPr>
              <a:t>сведений о подтверждении соответствия </a:t>
            </a:r>
            <a:r>
              <a:rPr lang="ru-RU" sz="1600" b="1" dirty="0">
                <a:latin typeface="Palatino Linotype" pitchFamily="18" charset="0"/>
              </a:rPr>
              <a:t>продукции: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декларация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о соответствии,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ветеринарное свидетельство , свидетельство  о государственной регистрации</a:t>
            </a:r>
            <a:endParaRPr lang="ru-RU" sz="1600" i="1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pic>
        <p:nvPicPr>
          <p:cNvPr id="16389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-227621" y="0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8845"/>
            <a:ext cx="7920880" cy="104389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НОВЫЕ ТРЕБОВАНИЯ, ВНЕДРЯЕМЫЕ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САНПИН </a:t>
            </a:r>
            <a:r>
              <a:rPr lang="ru-RU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2.3/2.4.3590-20</a:t>
            </a: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 </a:t>
            </a:r>
            <a:endParaRPr lang="ru-RU" sz="24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1066800"/>
            <a:ext cx="8748712" cy="1930400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2"/>
            </a:solidFill>
          </a:ln>
        </p:spPr>
        <p:txBody>
          <a:bodyPr/>
          <a:lstStyle/>
          <a:p>
            <a:pPr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dirty="0">
                <a:solidFill>
                  <a:schemeClr val="accent1"/>
                </a:solidFill>
                <a:latin typeface="Impact" panose="020B0806030902050204" pitchFamily="34" charset="0"/>
              </a:rPr>
              <a:t>3. Документы </a:t>
            </a:r>
            <a:r>
              <a:rPr lang="ru-RU" dirty="0">
                <a:solidFill>
                  <a:schemeClr val="accent1"/>
                </a:solidFill>
                <a:latin typeface="Impact" panose="020B0806030902050204" pitchFamily="34" charset="0"/>
              </a:rPr>
              <a:t>предприятия общественного питания</a:t>
            </a:r>
          </a:p>
          <a:p>
            <a:pPr indent="446088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600" b="1" dirty="0">
                <a:latin typeface="Palatino Linotype" pitchFamily="18" charset="0"/>
              </a:rPr>
              <a:t>Реализация пищевой продукции </a:t>
            </a:r>
            <a:r>
              <a:rPr lang="ru-RU" sz="1600" b="1" u="sng" dirty="0">
                <a:latin typeface="Palatino Linotype" pitchFamily="18" charset="0"/>
              </a:rPr>
              <a:t>вне предприятия </a:t>
            </a:r>
            <a:r>
              <a:rPr lang="ru-RU" sz="1600" b="1" dirty="0">
                <a:latin typeface="Palatino Linotype" pitchFamily="18" charset="0"/>
              </a:rPr>
              <a:t>общественного питания </a:t>
            </a:r>
            <a:r>
              <a:rPr lang="ru-RU" sz="1600" b="1" dirty="0">
                <a:latin typeface="Palatino Linotype" pitchFamily="18" charset="0"/>
              </a:rPr>
              <a:t>должна </a:t>
            </a:r>
            <a:r>
              <a:rPr lang="ru-RU" sz="1600" b="1" dirty="0">
                <a:latin typeface="Palatino Linotype" pitchFamily="18" charset="0"/>
              </a:rPr>
              <a:t>осуществляться при наличии документов, подтверждающих ее соответствие (п.2.4. СанПиН):</a:t>
            </a:r>
          </a:p>
          <a:p>
            <a:pPr indent="446088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-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свидетельство о государственной регистрации,</a:t>
            </a:r>
          </a:p>
          <a:p>
            <a:pPr indent="446088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-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декларация о соответствии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3363" y="3500438"/>
            <a:ext cx="8713787" cy="2160587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2"/>
            </a:solidFill>
          </a:ln>
        </p:spPr>
        <p:txBody>
          <a:bodyPr/>
          <a:lstStyle/>
          <a:p>
            <a:pPr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dirty="0">
                <a:solidFill>
                  <a:schemeClr val="accent1"/>
                </a:solidFill>
                <a:latin typeface="Impact" panose="020B0806030902050204" pitchFamily="34" charset="0"/>
              </a:rPr>
              <a:t>4</a:t>
            </a:r>
            <a:r>
              <a:rPr lang="ru-RU" dirty="0">
                <a:solidFill>
                  <a:schemeClr val="accent1"/>
                </a:solidFill>
                <a:latin typeface="Impact" panose="020B0806030902050204" pitchFamily="34" charset="0"/>
              </a:rPr>
              <a:t>. </a:t>
            </a:r>
            <a:r>
              <a:rPr lang="ru-RU" dirty="0">
                <a:solidFill>
                  <a:schemeClr val="accent1"/>
                </a:solidFill>
                <a:latin typeface="Impact" panose="020B0806030902050204" pitchFamily="34" charset="0"/>
              </a:rPr>
              <a:t> Ассортимент </a:t>
            </a:r>
            <a:r>
              <a:rPr lang="ru-RU" dirty="0">
                <a:solidFill>
                  <a:schemeClr val="accent1"/>
                </a:solidFill>
                <a:latin typeface="Impact" panose="020B0806030902050204" pitchFamily="34" charset="0"/>
              </a:rPr>
              <a:t>блюд (меню</a:t>
            </a:r>
            <a:r>
              <a:rPr lang="ru-RU" dirty="0">
                <a:solidFill>
                  <a:schemeClr val="accent1"/>
                </a:solidFill>
                <a:latin typeface="Impact" panose="020B0806030902050204" pitchFamily="34" charset="0"/>
              </a:rPr>
              <a:t>)</a:t>
            </a:r>
            <a:endParaRPr lang="ru-RU" dirty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pPr indent="446088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600" b="1" dirty="0">
                <a:latin typeface="Palatino Linotype" pitchFamily="18" charset="0"/>
              </a:rPr>
              <a:t>Изготовление продукции должно производиться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в соответствии с ассортиментом</a:t>
            </a:r>
            <a:r>
              <a:rPr lang="ru-RU" sz="1600" b="1" dirty="0">
                <a:latin typeface="Palatino Linotype" pitchFamily="18" charset="0"/>
              </a:rPr>
              <a:t>, утвержденным руководителем, по технологическим документам (технологической карте, технико-технологической карте, технологической инструкции). Наименования блюд и кулинарных изделий, указываемых в меню,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должны соответствовать </a:t>
            </a:r>
            <a:r>
              <a:rPr lang="ru-RU" sz="1600" b="1" dirty="0">
                <a:latin typeface="Palatino Linotype" pitchFamily="18" charset="0"/>
              </a:rPr>
              <a:t>их наименованиям, указанным в технологических документах</a:t>
            </a:r>
          </a:p>
        </p:txBody>
      </p:sp>
      <p:pic>
        <p:nvPicPr>
          <p:cNvPr id="17413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-209620" y="188640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8845"/>
            <a:ext cx="7920880" cy="971883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НОВЫЕ ТРЕБОВАНИЯ, ВНЕДРЯЕМЫЕ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САНПИН </a:t>
            </a:r>
            <a:r>
              <a:rPr lang="ru-RU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2.3/2.4.3590-20</a:t>
            </a: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 </a:t>
            </a:r>
            <a:endParaRPr lang="ru-RU" sz="24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900" y="1004888"/>
            <a:ext cx="8677275" cy="4033837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2"/>
            </a:solidFill>
          </a:ln>
        </p:spPr>
        <p:txBody>
          <a:bodyPr/>
          <a:lstStyle/>
          <a:p>
            <a:pPr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dirty="0">
                <a:solidFill>
                  <a:schemeClr val="accent1"/>
                </a:solidFill>
                <a:latin typeface="Impact" panose="020B0806030902050204" pitchFamily="34" charset="0"/>
              </a:rPr>
              <a:t>5. Транспортирование пищевой продукции и хранение</a:t>
            </a:r>
          </a:p>
          <a:p>
            <a:pPr indent="446088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600" b="1" dirty="0">
                <a:latin typeface="Palatino Linotype" pitchFamily="18" charset="0"/>
              </a:rPr>
              <a:t>-Допускается </a:t>
            </a:r>
            <a:r>
              <a:rPr lang="ru-RU" sz="1600" b="1" dirty="0">
                <a:latin typeface="Palatino Linotype" pitchFamily="18" charset="0"/>
              </a:rPr>
              <a:t>перевозить сырьё, полуфабрикаты и готовую продукцию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вместе</a:t>
            </a:r>
            <a:r>
              <a:rPr lang="ru-RU" sz="1600" dirty="0">
                <a:solidFill>
                  <a:schemeClr val="accent1"/>
                </a:solidFill>
                <a:latin typeface="Impact" panose="020B0806030902050204" pitchFamily="34" charset="0"/>
              </a:rPr>
              <a:t> </a:t>
            </a:r>
            <a:r>
              <a:rPr lang="ru-RU" sz="1600" b="1" dirty="0">
                <a:latin typeface="Palatino Linotype" pitchFamily="18" charset="0"/>
              </a:rPr>
              <a:t>при условии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наличия герметичной упаковки  </a:t>
            </a:r>
            <a:r>
              <a:rPr lang="ru-RU" sz="1600" b="1" dirty="0">
                <a:latin typeface="Palatino Linotype" pitchFamily="18" charset="0"/>
              </a:rPr>
              <a:t>и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соблюдения температурно-влажностных условий хранения и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перевозки;</a:t>
            </a:r>
            <a:endParaRPr lang="ru-RU" sz="1600" i="1" dirty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pPr indent="446088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600" b="1" dirty="0">
                <a:latin typeface="Palatino Linotype" pitchFamily="18" charset="0"/>
              </a:rPr>
              <a:t>-Для предприятий </a:t>
            </a:r>
            <a:r>
              <a:rPr lang="ru-RU" sz="1600" b="1" dirty="0">
                <a:latin typeface="Palatino Linotype" pitchFamily="18" charset="0"/>
              </a:rPr>
              <a:t>общественного питания, имеющих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менее 25 посадочных мест</a:t>
            </a:r>
            <a:r>
              <a:rPr lang="ru-RU" sz="1600" b="1" dirty="0">
                <a:latin typeface="Palatino Linotype" pitchFamily="18" charset="0"/>
              </a:rPr>
              <a:t>, допускается хранение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в одном холодильнике</a:t>
            </a:r>
            <a:r>
              <a:rPr lang="ru-RU" sz="1600" b="1" i="1" dirty="0">
                <a:latin typeface="Palatino Linotype" pitchFamily="18" charset="0"/>
              </a:rPr>
              <a:t> </a:t>
            </a:r>
            <a:r>
              <a:rPr lang="ru-RU" sz="1600" b="1" dirty="0">
                <a:latin typeface="Palatino Linotype" pitchFamily="18" charset="0"/>
              </a:rPr>
              <a:t>пищевого сырья и готовой </a:t>
            </a:r>
            <a:r>
              <a:rPr lang="ru-RU" sz="1600" b="1" dirty="0">
                <a:latin typeface="Palatino Linotype" pitchFamily="18" charset="0"/>
              </a:rPr>
              <a:t>пищевой </a:t>
            </a:r>
            <a:r>
              <a:rPr lang="ru-RU" sz="1600" b="1" dirty="0">
                <a:latin typeface="Palatino Linotype" pitchFamily="18" charset="0"/>
              </a:rPr>
              <a:t>продукции при условии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их нахождения в закрытых контейнерах и </a:t>
            </a:r>
            <a:r>
              <a:rPr lang="ru-RU" sz="1600" i="1" dirty="0" err="1">
                <a:solidFill>
                  <a:schemeClr val="accent1"/>
                </a:solidFill>
                <a:latin typeface="Impact" panose="020B0806030902050204" pitchFamily="34" charset="0"/>
              </a:rPr>
              <a:t>гастроемкостях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;</a:t>
            </a:r>
            <a:endParaRPr lang="ru-RU" sz="1600" b="1" i="1" dirty="0">
              <a:latin typeface="Palatino Linotype" pitchFamily="18" charset="0"/>
            </a:endParaRPr>
          </a:p>
          <a:p>
            <a:pPr indent="446088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600" b="1" dirty="0">
                <a:latin typeface="Palatino Linotype" pitchFamily="18" charset="0"/>
              </a:rPr>
              <a:t>-Необходимо </a:t>
            </a:r>
            <a:r>
              <a:rPr lang="ru-RU" sz="1600" b="1" dirty="0">
                <a:latin typeface="Palatino Linotype" pitchFamily="18" charset="0"/>
              </a:rPr>
              <a:t>вести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ежедневную регистрацию </a:t>
            </a:r>
            <a:r>
              <a:rPr lang="ru-RU" sz="1600" b="1" dirty="0">
                <a:latin typeface="Palatino Linotype" pitchFamily="18" charset="0"/>
              </a:rPr>
              <a:t>показателей температурного режима хранения пищевой продукции в холодильном оборудовании и складских помещениях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на бумажном и (или) электронном носителях</a:t>
            </a:r>
            <a:r>
              <a:rPr lang="ru-RU" sz="1600" b="1" i="1" dirty="0">
                <a:latin typeface="Palatino Linotype" pitchFamily="18" charset="0"/>
              </a:rPr>
              <a:t> </a:t>
            </a:r>
            <a:r>
              <a:rPr lang="ru-RU" sz="1600" b="1" dirty="0">
                <a:latin typeface="Palatino Linotype" pitchFamily="18" charset="0"/>
              </a:rPr>
              <a:t>и влажности - в складских </a:t>
            </a:r>
            <a:r>
              <a:rPr lang="ru-RU" sz="1600" b="1" dirty="0">
                <a:latin typeface="Palatino Linotype" pitchFamily="18" charset="0"/>
              </a:rPr>
              <a:t>помещениях. </a:t>
            </a:r>
          </a:p>
          <a:p>
            <a:pPr indent="446088" algn="just" fontAlgn="auto"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Использование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ртутных термометров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для измерения температуры не </a:t>
            </a:r>
            <a:r>
              <a:rPr lang="ru-RU" sz="1600" i="1" dirty="0">
                <a:solidFill>
                  <a:schemeClr val="accent1"/>
                </a:solidFill>
                <a:latin typeface="Impact" panose="020B0806030902050204" pitchFamily="34" charset="0"/>
              </a:rPr>
              <a:t>допускается. </a:t>
            </a:r>
          </a:p>
        </p:txBody>
      </p:sp>
      <p:pic>
        <p:nvPicPr>
          <p:cNvPr id="1843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3838" y="5222875"/>
            <a:ext cx="8669337" cy="1511300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2"/>
            </a:solidFill>
          </a:ln>
        </p:spPr>
        <p:txBody>
          <a:bodyPr/>
          <a:lstStyle/>
          <a:p>
            <a:pPr algn="just">
              <a:spcBef>
                <a:spcPts val="700"/>
              </a:spcBef>
              <a:buClr>
                <a:schemeClr val="tx1"/>
              </a:buClr>
              <a:buSzPct val="90000"/>
            </a:pPr>
            <a:r>
              <a:rPr lang="ru-RU">
                <a:solidFill>
                  <a:schemeClr val="accent1"/>
                </a:solidFill>
                <a:latin typeface="Impact" pitchFamily="34" charset="0"/>
              </a:rPr>
              <a:t>6. Маркировка разделочного инвентаря</a:t>
            </a:r>
          </a:p>
          <a:p>
            <a:pPr algn="just">
              <a:spcBef>
                <a:spcPts val="700"/>
              </a:spcBef>
              <a:buClr>
                <a:schemeClr val="tx1"/>
              </a:buClr>
              <a:buSzPct val="90000"/>
            </a:pPr>
            <a:r>
              <a:rPr lang="ru-RU" sz="1600" b="1">
                <a:latin typeface="Palatino Linotype" pitchFamily="18" charset="0"/>
              </a:rPr>
              <a:t>Разделочный инвентарь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должен быть промаркирован любым способом </a:t>
            </a:r>
            <a:r>
              <a:rPr lang="ru-RU" sz="1600" b="1">
                <a:latin typeface="Palatino Linotype" pitchFamily="18" charset="0"/>
              </a:rPr>
              <a:t>. При этом, хранится разделочный инвентарь для готовой и сырой продукции и обрабатываться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должен раздельно </a:t>
            </a:r>
            <a:r>
              <a:rPr lang="ru-RU" sz="1600" b="1">
                <a:latin typeface="Palatino Linotype" pitchFamily="18" charset="0"/>
              </a:rPr>
              <a:t>(п.3.2. СанПиН). </a:t>
            </a:r>
          </a:p>
          <a:p>
            <a:pPr algn="just">
              <a:spcBef>
                <a:spcPts val="700"/>
              </a:spcBef>
              <a:buClr>
                <a:schemeClr val="tx1"/>
              </a:buClr>
              <a:buSzPct val="90000"/>
            </a:pP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Исключена колода для разруба мяса</a:t>
            </a:r>
          </a:p>
        </p:txBody>
      </p:sp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-209620" y="188640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8845"/>
            <a:ext cx="7920880" cy="971883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НОВЫЕ ТРЕБОВАНИЯ, ВНЕДРЯЕМЫЕ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САНПИН </a:t>
            </a:r>
            <a:r>
              <a:rPr lang="ru-RU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2.3/2.4.3590-20</a:t>
            </a: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 </a:t>
            </a:r>
            <a:endParaRPr lang="ru-RU" sz="24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900" y="1004888"/>
            <a:ext cx="8748713" cy="2063750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2"/>
            </a:solidFill>
          </a:ln>
        </p:spPr>
        <p:txBody>
          <a:bodyPr/>
          <a:lstStyle/>
          <a:p>
            <a:pPr algn="just">
              <a:spcBef>
                <a:spcPts val="700"/>
              </a:spcBef>
              <a:buClr>
                <a:schemeClr val="tx1"/>
              </a:buClr>
              <a:buSzPct val="90000"/>
            </a:pPr>
            <a:r>
              <a:rPr lang="ru-RU">
                <a:solidFill>
                  <a:schemeClr val="accent1"/>
                </a:solidFill>
                <a:latin typeface="Impact" pitchFamily="34" charset="0"/>
              </a:rPr>
              <a:t>7. Требования к готовой продукции (блюдам)</a:t>
            </a:r>
          </a:p>
          <a:p>
            <a:endParaRPr lang="ru-RU" sz="1600" b="1">
              <a:latin typeface="Palatino Linotype" pitchFamily="18" charset="0"/>
            </a:endParaRPr>
          </a:p>
          <a:p>
            <a:r>
              <a:rPr lang="ru-RU" sz="1600" b="1">
                <a:latin typeface="Palatino Linotype" pitchFamily="18" charset="0"/>
              </a:rPr>
              <a:t>-Температура  горячих жидких блюд и иных горячих блюд, холодных супов, напитков, реализуемых потребителю через раздачу, должна соответствовать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технологическим документам.</a:t>
            </a:r>
          </a:p>
          <a:p>
            <a:r>
              <a:rPr lang="ru-RU" sz="1600" b="1">
                <a:latin typeface="Palatino Linotype" pitchFamily="18" charset="0"/>
              </a:rPr>
              <a:t>- Для контроля температуры блюд на линии раздачи потребителю должны использоваться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термометры. </a:t>
            </a:r>
          </a:p>
        </p:txBody>
      </p:sp>
      <p:pic>
        <p:nvPicPr>
          <p:cNvPr id="34821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850" y="3473450"/>
            <a:ext cx="8669338" cy="2908300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2"/>
            </a:solidFill>
          </a:ln>
        </p:spPr>
        <p:txBody>
          <a:bodyPr/>
          <a:lstStyle/>
          <a:p>
            <a:pPr algn="just">
              <a:spcBef>
                <a:spcPts val="700"/>
              </a:spcBef>
              <a:buClr>
                <a:schemeClr val="tx1"/>
              </a:buClr>
              <a:buSzPct val="90000"/>
            </a:pPr>
            <a:r>
              <a:rPr lang="ru-RU">
                <a:solidFill>
                  <a:schemeClr val="accent1"/>
                </a:solidFill>
                <a:latin typeface="Impact" pitchFamily="34" charset="0"/>
              </a:rPr>
              <a:t>8. Информация о пищевых добавках </a:t>
            </a:r>
          </a:p>
          <a:p>
            <a:endParaRPr lang="ru-RU" sz="1600" b="1">
              <a:latin typeface="Palatino Linotype" pitchFamily="18" charset="0"/>
            </a:endParaRPr>
          </a:p>
          <a:p>
            <a:r>
              <a:rPr lang="ru-RU" sz="1600" b="1">
                <a:latin typeface="Palatino Linotype" pitchFamily="18" charset="0"/>
              </a:rPr>
              <a:t>- При использовании пищевых добавок должен проводиться контроль их дозирования в соответствии с рецептурами и нормами ТР ТС 029/2012 «Требования безопасности пищевых добавок, ароматизаторов и технологических вспомогательных средств».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Информация о наличии пищевых добавок должна доводиться до сведений потребителей.</a:t>
            </a:r>
          </a:p>
          <a:p>
            <a:r>
              <a:rPr lang="ru-RU" sz="1600" b="1">
                <a:latin typeface="Palatino Linotype" pitchFamily="18" charset="0"/>
              </a:rPr>
              <a:t>- При использовании ингредиентов, обладающих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аллергенными свойствами,</a:t>
            </a:r>
            <a:r>
              <a:rPr lang="ru-RU" sz="1600" b="1">
                <a:latin typeface="Palatino Linotype" pitchFamily="18" charset="0"/>
              </a:rPr>
              <a:t> необходимо доводить до потребителя сведения об их наличии в готовой продукции в соответствии с ТР ТС 022/2011 «Пищевая продукция в части ее маркировки». </a:t>
            </a:r>
          </a:p>
        </p:txBody>
      </p:sp>
    </p:spTree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-209620" y="188640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8845"/>
            <a:ext cx="7920880" cy="971883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НОВЫЕ ТРЕБОВАНИЯ, ВНЕДРЯЕМЫЕ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САНПИН </a:t>
            </a:r>
            <a:r>
              <a:rPr lang="ru-RU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2.3/2.4.3590-20</a:t>
            </a: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 </a:t>
            </a:r>
            <a:endParaRPr lang="ru-RU" sz="24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900" y="1004888"/>
            <a:ext cx="8677275" cy="3719512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2"/>
            </a:solidFill>
          </a:ln>
        </p:spPr>
        <p:txBody>
          <a:bodyPr/>
          <a:lstStyle/>
          <a:p>
            <a:pPr algn="just">
              <a:spcBef>
                <a:spcPts val="700"/>
              </a:spcBef>
              <a:buClr>
                <a:schemeClr val="tx1"/>
              </a:buClr>
              <a:buSzPct val="90000"/>
            </a:pPr>
            <a:r>
              <a:rPr lang="ru-RU">
                <a:solidFill>
                  <a:schemeClr val="accent1"/>
                </a:solidFill>
                <a:latin typeface="Impact" pitchFamily="34" charset="0"/>
              </a:rPr>
              <a:t>9. Требования к персоналу: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b="1">
                <a:latin typeface="Palatino Linotype" pitchFamily="18" charset="0"/>
              </a:rPr>
              <a:t>Запрещено привлекать к изготовлению, порционированию и раздаче  блюд персонал, в должностные обязанности которого это не входит.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b="1">
                <a:latin typeface="Palatino Linotype" pitchFamily="18" charset="0"/>
              </a:rPr>
              <a:t>При посещении туалета работники обязаны переодеваться (снимать рабочую одежду, головной убор) либо надевать сверху халаты.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b="1">
                <a:latin typeface="Palatino Linotype" pitchFamily="18" charset="0"/>
              </a:rPr>
              <a:t>Лица, поступающие на работу в организации общественного питания, должны соответствовать требованиям, касающимся прохождения не только профессиональной гигиенической подготовки и аттестации, предварительных и периодических медицинских осмотров, но и вакцинации</a:t>
            </a:r>
            <a:r>
              <a:rPr lang="ru-RU">
                <a:latin typeface="Calibri" pitchFamily="34" charset="0"/>
              </a:rPr>
              <a:t>.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> </a:t>
            </a:r>
            <a:endParaRPr lang="ru-RU">
              <a:solidFill>
                <a:schemeClr val="accent1"/>
              </a:solidFill>
              <a:latin typeface="Impact" pitchFamily="34" charset="0"/>
            </a:endParaRPr>
          </a:p>
        </p:txBody>
      </p:sp>
      <p:pic>
        <p:nvPicPr>
          <p:cNvPr id="19460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3647" y="3717032"/>
            <a:ext cx="8424936" cy="8859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itchFamily="34" charset="0"/>
              </a:rPr>
              <a:t>(Приказ </a:t>
            </a:r>
            <a:r>
              <a:rPr lang="ru-RU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itchFamily="34" charset="0"/>
              </a:rPr>
              <a:t>Минздрава России от 21.03.2014 </a:t>
            </a:r>
            <a:r>
              <a:rPr lang="ru-RU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itchFamily="34" charset="0"/>
              </a:rPr>
              <a:t>№ 125н   «Об </a:t>
            </a:r>
            <a:r>
              <a:rPr lang="ru-RU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itchFamily="34" charset="0"/>
              </a:rPr>
              <a:t>утверждении национального календаря профилактических прививок и календаря профилактических прививок по эпидемическим </a:t>
            </a:r>
            <a:r>
              <a:rPr lang="ru-RU" dirty="0">
                <a:ln w="6350"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itchFamily="34" charset="0"/>
              </a:rPr>
              <a:t>показаниям»</a:t>
            </a:r>
            <a:endParaRPr lang="ru-RU" dirty="0">
              <a:ln w="6350">
                <a:solidFill>
                  <a:schemeClr val="tx1"/>
                </a:solidFill>
              </a:ln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900" y="4941888"/>
            <a:ext cx="8677275" cy="162877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2"/>
            </a:solidFill>
          </a:ln>
        </p:spPr>
        <p:txBody>
          <a:bodyPr/>
          <a:lstStyle/>
          <a:p>
            <a:pPr algn="just">
              <a:spcBef>
                <a:spcPts val="700"/>
              </a:spcBef>
              <a:buClr>
                <a:schemeClr val="tx1"/>
              </a:buClr>
              <a:buSzPct val="90000"/>
            </a:pPr>
            <a:r>
              <a:rPr lang="ru-RU">
                <a:solidFill>
                  <a:schemeClr val="accent1"/>
                </a:solidFill>
                <a:latin typeface="Impact" pitchFamily="34" charset="0"/>
              </a:rPr>
              <a:t>10. Обработка посуды</a:t>
            </a:r>
          </a:p>
          <a:p>
            <a:r>
              <a:rPr lang="ru-RU" sz="1600" b="1">
                <a:latin typeface="Palatino Linotype" pitchFamily="18" charset="0"/>
              </a:rPr>
              <a:t>-Мытье столовой посуды должно проводиться отдельно от кухонной посуды, подносов для посетителей;</a:t>
            </a:r>
          </a:p>
          <a:p>
            <a:r>
              <a:rPr lang="ru-RU" sz="1600" b="1">
                <a:latin typeface="Palatino Linotype" pitchFamily="18" charset="0"/>
              </a:rPr>
              <a:t>-Аппараты для автоматической выдачи пищевой продукции и аппараты по приготовлению напитков должны обрабатываться в соответствии с инструкцией изготовителя с применением моющих и дезинфицирующих средств</a:t>
            </a:r>
          </a:p>
        </p:txBody>
      </p:sp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-209620" y="188640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8845"/>
            <a:ext cx="7920880" cy="971883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НОВЫЕ ТРЕБОВАНИЯ, ВНЕДРЯЕМЫЕ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САНПИН </a:t>
            </a:r>
            <a:r>
              <a:rPr lang="ru-RU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2.3/2.4.3590-20</a:t>
            </a: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 </a:t>
            </a:r>
            <a:endParaRPr lang="ru-RU" sz="24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900" y="1004888"/>
            <a:ext cx="8677275" cy="5376862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accent2"/>
            </a:solidFill>
          </a:ln>
        </p:spPr>
        <p:txBody>
          <a:bodyPr/>
          <a:lstStyle/>
          <a:p>
            <a:pPr algn="just">
              <a:spcBef>
                <a:spcPts val="700"/>
              </a:spcBef>
              <a:buClr>
                <a:schemeClr val="tx1"/>
              </a:buClr>
              <a:buSzPct val="90000"/>
            </a:pPr>
            <a:r>
              <a:rPr lang="ru-RU">
                <a:solidFill>
                  <a:schemeClr val="accent1"/>
                </a:solidFill>
                <a:latin typeface="Impact" pitchFamily="34" charset="0"/>
              </a:rPr>
              <a:t>11. Требования к помещениям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b="1">
                <a:latin typeface="Palatino Linotype" pitchFamily="18" charset="0"/>
              </a:rPr>
              <a:t>Внутренняя отделка производственных и санитарно-бытовых помещений общепита должна быть выполнена из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материалов, позволяющих проводить ежедневную влажную уборку моющими и дез.средствами</a:t>
            </a:r>
            <a:r>
              <a:rPr lang="ru-RU" sz="1600" b="1" i="1">
                <a:latin typeface="Palatino Linotype" pitchFamily="18" charset="0"/>
              </a:rPr>
              <a:t> </a:t>
            </a:r>
            <a:r>
              <a:rPr lang="ru-RU" sz="1600" b="1">
                <a:latin typeface="Palatino Linotype" pitchFamily="18" charset="0"/>
              </a:rPr>
              <a:t>и не должна иметь повреждений.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Система приточно-вытяжной вентиляции</a:t>
            </a:r>
            <a:r>
              <a:rPr lang="ru-RU" sz="1600">
                <a:solidFill>
                  <a:schemeClr val="accent1"/>
                </a:solidFill>
                <a:latin typeface="Impact" pitchFamily="34" charset="0"/>
              </a:rPr>
              <a:t> </a:t>
            </a:r>
            <a:r>
              <a:rPr lang="ru-RU" sz="1600" b="1">
                <a:latin typeface="Palatino Linotype" pitchFamily="18" charset="0"/>
              </a:rPr>
              <a:t>производственных помещений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должна быть оборудована отдельно</a:t>
            </a:r>
            <a:r>
              <a:rPr lang="ru-RU" sz="1600" b="1" i="1">
                <a:latin typeface="Palatino Linotype" pitchFamily="18" charset="0"/>
              </a:rPr>
              <a:t> </a:t>
            </a:r>
            <a:r>
              <a:rPr lang="ru-RU" sz="1600" b="1">
                <a:latin typeface="Palatino Linotype" pitchFamily="18" charset="0"/>
              </a:rPr>
              <a:t>от систем вентиляции помещений, не связанных с организацией питания, включая санитарно-бытовые помещения.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b="1">
                <a:latin typeface="Palatino Linotype" pitchFamily="18" charset="0"/>
              </a:rPr>
              <a:t>Емкости с рабочими растворами дезинфицирующих, моющих средств должны быть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промаркированы с указанием названия средства, его концентрации, даты приготовления, предельного срока годности</a:t>
            </a:r>
            <a:r>
              <a:rPr lang="ru-RU" sz="1600" b="1" i="1">
                <a:latin typeface="Palatino Linotype" pitchFamily="18" charset="0"/>
              </a:rPr>
              <a:t> </a:t>
            </a:r>
            <a:r>
              <a:rPr lang="ru-RU" sz="1600" b="1">
                <a:latin typeface="Palatino Linotype" pitchFamily="18" charset="0"/>
              </a:rPr>
              <a:t>(при отсутствии оригинальной маркировки на емкости со средством).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b="1">
                <a:latin typeface="Palatino Linotype" pitchFamily="18" charset="0"/>
              </a:rPr>
              <a:t>Контроль за содержанием действующих веществ дезинфицирующих средств должен осуществляться в соответствии с программой производственного контроля.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Для посетителей</a:t>
            </a:r>
            <a:r>
              <a:rPr lang="ru-RU" sz="1600">
                <a:solidFill>
                  <a:schemeClr val="accent1"/>
                </a:solidFill>
                <a:latin typeface="Impact" pitchFamily="34" charset="0"/>
              </a:rPr>
              <a:t> </a:t>
            </a:r>
            <a:r>
              <a:rPr lang="ru-RU" sz="1600" b="1">
                <a:latin typeface="Palatino Linotype" pitchFamily="18" charset="0"/>
              </a:rPr>
              <a:t>и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работников</a:t>
            </a:r>
            <a:r>
              <a:rPr lang="ru-RU" sz="1600" b="1" i="1">
                <a:latin typeface="Palatino Linotype" pitchFamily="18" charset="0"/>
              </a:rPr>
              <a:t>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предприятий</a:t>
            </a:r>
            <a:r>
              <a:rPr lang="ru-RU" sz="1600" b="1" i="1">
                <a:latin typeface="Palatino Linotype" pitchFamily="18" charset="0"/>
              </a:rPr>
              <a:t> </a:t>
            </a:r>
            <a:r>
              <a:rPr lang="ru-RU" sz="1600" b="1">
                <a:latin typeface="Palatino Linotype" pitchFamily="18" charset="0"/>
              </a:rPr>
              <a:t>общественного питания должны быть оборудованы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отдельные туалеты с раковинами для мытья рук.</a:t>
            </a:r>
            <a:endParaRPr lang="ru-RU" sz="1600" b="1" i="1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600" b="1">
                <a:latin typeface="Palatino Linotype" pitchFamily="18" charset="0"/>
              </a:rPr>
              <a:t>Для предприятий общепита, имеющих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менее 25 посадочных мест</a:t>
            </a:r>
            <a:r>
              <a:rPr lang="ru-RU" sz="1600" b="1">
                <a:latin typeface="Palatino Linotype" pitchFamily="18" charset="0"/>
              </a:rPr>
              <a:t>, допускается </a:t>
            </a:r>
            <a:r>
              <a:rPr lang="ru-RU" sz="1600">
                <a:solidFill>
                  <a:schemeClr val="accent1"/>
                </a:solidFill>
                <a:latin typeface="Impact" pitchFamily="34" charset="0"/>
              </a:rPr>
              <a:t>наличие одного туалета </a:t>
            </a:r>
            <a:r>
              <a:rPr lang="ru-RU" sz="1600" b="1">
                <a:latin typeface="Palatino Linotype" pitchFamily="18" charset="0"/>
              </a:rPr>
              <a:t>для посетителей и персонала с входом</a:t>
            </a:r>
            <a:r>
              <a:rPr lang="ru-RU" sz="1600" b="1" i="1">
                <a:latin typeface="Palatino Linotype" pitchFamily="18" charset="0"/>
              </a:rPr>
              <a:t>, </a:t>
            </a:r>
            <a:r>
              <a:rPr lang="ru-RU" sz="1600" i="1">
                <a:solidFill>
                  <a:schemeClr val="accent1"/>
                </a:solidFill>
                <a:latin typeface="Impact" pitchFamily="34" charset="0"/>
              </a:rPr>
              <a:t>изолированным от производственных и складских помещений</a:t>
            </a:r>
            <a:r>
              <a:rPr lang="ru-RU" sz="1600">
                <a:solidFill>
                  <a:schemeClr val="accent1"/>
                </a:solidFill>
                <a:latin typeface="Impact" pitchFamily="34" charset="0"/>
              </a:rPr>
              <a:t>. </a:t>
            </a:r>
            <a:endParaRPr lang="ru-RU" sz="1600" b="1">
              <a:latin typeface="Palatino Linotype" pitchFamily="18" charset="0"/>
            </a:endParaRPr>
          </a:p>
        </p:txBody>
      </p:sp>
      <p:pic>
        <p:nvPicPr>
          <p:cNvPr id="20484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-209618" y="8845"/>
            <a:ext cx="9563235" cy="6561635"/>
          </a:xfrm>
          <a:prstGeom prst="rect">
            <a:avLst/>
          </a:prstGeom>
          <a:blipFill dpi="0" rotWithShape="1">
            <a:blip r:embed="rId2" cstate="print">
              <a:alphaModFix amt="3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845"/>
            <a:ext cx="7920880" cy="12595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Palatino Linotype" pitchFamily="18" charset="0"/>
                <a:cs typeface="Calibri" pitchFamily="34" charset="0"/>
              </a:rPr>
              <a:t>ЧТО ЗАПРЕЩЕНО В ОРГАНИЗАЦИЯХ ОБЩЕСТВЕННОГО ПИТАНИЯ?</a:t>
            </a:r>
            <a:endParaRPr lang="ru-RU" sz="2400" b="1" dirty="0">
              <a:ln w="635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248472" cy="5301208"/>
          </a:xfrm>
          <a:solidFill>
            <a:schemeClr val="bg1"/>
          </a:solidFill>
          <a:ln/>
          <a:effectLst>
            <a:softEdge rad="63500"/>
          </a:effectLst>
        </p:spPr>
        <p:txBody>
          <a:bodyPr>
            <a:normAutofit fontScale="62500" lnSpcReduction="20000"/>
          </a:bodyPr>
          <a:lstStyle/>
          <a:p>
            <a:pPr marL="285750" indent="-285750" algn="just" fontAlgn="auto"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defRPr/>
            </a:pPr>
            <a:r>
              <a:rPr lang="ru-RU" sz="2600" b="1" dirty="0">
                <a:latin typeface="Palatino Linotype" panose="02040502050505030304" pitchFamily="18" charset="0"/>
              </a:rPr>
              <a:t>проживание физических лиц,</a:t>
            </a:r>
          </a:p>
          <a:p>
            <a:pPr marL="285750" indent="-285750" algn="just" fontAlgn="auto"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defRPr/>
            </a:pPr>
            <a:r>
              <a:rPr lang="ru-RU" sz="2600" b="1" dirty="0">
                <a:latin typeface="Palatino Linotype" panose="02040502050505030304" pitchFamily="18" charset="0"/>
              </a:rPr>
              <a:t>хранение личных вещей и комнатных растений в производственных </a:t>
            </a:r>
            <a:r>
              <a:rPr lang="ru-RU" sz="2600" b="1" dirty="0" smtClean="0">
                <a:latin typeface="Palatino Linotype" panose="02040502050505030304" pitchFamily="18" charset="0"/>
              </a:rPr>
              <a:t>помещениях</a:t>
            </a:r>
            <a:endParaRPr lang="ru-RU" sz="2600" b="1" dirty="0">
              <a:latin typeface="Palatino Linotype" panose="0204050205050503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defRPr/>
            </a:pPr>
            <a:r>
              <a:rPr lang="ru-RU" sz="2600" b="1" dirty="0">
                <a:latin typeface="Palatino Linotype" panose="02040502050505030304" pitchFamily="18" charset="0"/>
              </a:rPr>
              <a:t>нахождение на раздаче более 3 часов с момента изготовления готовых блюд, требующих разогревания перед </a:t>
            </a:r>
            <a:r>
              <a:rPr lang="ru-RU" sz="2600" b="1" dirty="0" smtClean="0">
                <a:latin typeface="Palatino Linotype" panose="02040502050505030304" pitchFamily="18" charset="0"/>
              </a:rPr>
              <a:t>употреблением</a:t>
            </a:r>
            <a:endParaRPr lang="ru-RU" sz="2600" b="1" dirty="0">
              <a:latin typeface="Palatino Linotype" panose="0204050205050503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defRPr/>
            </a:pPr>
            <a:r>
              <a:rPr lang="ru-RU" sz="2600" b="1" dirty="0">
                <a:latin typeface="Palatino Linotype" panose="02040502050505030304" pitchFamily="18" charset="0"/>
              </a:rPr>
              <a:t>размещение на раздаче для реализации холодных блюд, кондитерских изделий и напитков вне охлаждаемой витрины (холодильного оборудования) и реализация с нарушением установленных сроков годности и условий хранения, обеспечивающих качество и безопасность </a:t>
            </a:r>
            <a:r>
              <a:rPr lang="ru-RU" sz="2600" b="1" dirty="0" smtClean="0">
                <a:latin typeface="Palatino Linotype" panose="02040502050505030304" pitchFamily="18" charset="0"/>
              </a:rPr>
              <a:t>продукции</a:t>
            </a:r>
          </a:p>
          <a:p>
            <a:pPr marL="285750" indent="-285750" algn="just" fontAlgn="auto"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defRPr/>
            </a:pPr>
            <a:r>
              <a:rPr lang="ru-RU" sz="2600" b="1" dirty="0">
                <a:latin typeface="Palatino Linotype" panose="02040502050505030304" pitchFamily="18" charset="0"/>
              </a:rPr>
              <a:t>заправка соусами (за исключением растительных масел) салатной продукции, иных блюд, предназначенных для реализации вне организации общественного питания</a:t>
            </a:r>
          </a:p>
          <a:p>
            <a:pPr marL="0" indent="0" algn="just" fontAlgn="auto">
              <a:spcAft>
                <a:spcPts val="0"/>
              </a:spcAft>
              <a:buClrTx/>
              <a:buSzPct val="100000"/>
              <a:buFont typeface="Wingdings"/>
              <a:buNone/>
              <a:defRPr/>
            </a:pPr>
            <a:endParaRPr lang="ru-RU" sz="2600" b="1" dirty="0">
              <a:latin typeface="Palatino Linotype" panose="02040502050505030304" pitchFamily="18" charset="0"/>
            </a:endParaRPr>
          </a:p>
        </p:txBody>
      </p:sp>
      <p:pic>
        <p:nvPicPr>
          <p:cNvPr id="21510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0"/>
            <a:ext cx="1246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16016" y="1556792"/>
            <a:ext cx="4248472" cy="53012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auto"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anose="02040502050505030304" pitchFamily="18" charset="0"/>
              </a:rPr>
              <a:t>реализация на следующий день готовых блюд</a:t>
            </a:r>
          </a:p>
          <a:p>
            <a:pPr marL="285750" indent="-285750" algn="just" fontAlgn="auto"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anose="02040502050505030304" pitchFamily="18" charset="0"/>
              </a:rPr>
              <a:t>замораживание нереализованных готовых блюд для последующей реализации в другие дни</a:t>
            </a:r>
          </a:p>
          <a:p>
            <a:pPr marL="285750" indent="-285750" algn="just" fontAlgn="auto"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anose="02040502050505030304" pitchFamily="18" charset="0"/>
              </a:rPr>
              <a:t>хранение и изготовление продукции во время проведения мероприятий по дератизации и дезинсекции в производственных помещениях предприятия </a:t>
            </a:r>
          </a:p>
          <a:p>
            <a:pPr marL="285750" indent="-285750" algn="just" fontAlgn="auto"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Palatino Linotype" panose="02040502050505030304" pitchFamily="18" charset="0"/>
              </a:rPr>
              <a:t>проведение дератизации и дезинсекции распыляемыми и рассыпаемыми токсичными химическими веществами в присутствии посетителей и </a:t>
            </a:r>
            <a:r>
              <a:rPr lang="ru-RU" sz="1600" b="1" dirty="0" smtClean="0">
                <a:latin typeface="Palatino Linotype" panose="02040502050505030304" pitchFamily="18" charset="0"/>
              </a:rPr>
              <a:t>персонала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1628775"/>
            <a:ext cx="0" cy="5113338"/>
          </a:xfrm>
          <a:prstGeom prst="line">
            <a:avLst/>
          </a:prstGeom>
          <a:ln w="444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2126</TotalTime>
  <Words>1194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Calibri</vt:lpstr>
      <vt:lpstr>Arial</vt:lpstr>
      <vt:lpstr>Wingdings</vt:lpstr>
      <vt:lpstr>Wingdings 2</vt:lpstr>
      <vt:lpstr>Tw Cen MT</vt:lpstr>
      <vt:lpstr>Palatino Linotype</vt:lpstr>
      <vt:lpstr>Impact</vt:lpstr>
      <vt:lpstr>Trebuchet MS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Бархатова Ольга Павловна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barhatova</cp:lastModifiedBy>
  <cp:revision>224</cp:revision>
  <cp:lastPrinted>2020-08-05T05:40:02Z</cp:lastPrinted>
  <dcterms:modified xsi:type="dcterms:W3CDTF">2021-01-25T05:06:04Z</dcterms:modified>
</cp:coreProperties>
</file>