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67" r:id="rId13"/>
    <p:sldId id="264" r:id="rId14"/>
    <p:sldId id="268" r:id="rId15"/>
    <p:sldId id="275" r:id="rId16"/>
    <p:sldId id="278" r:id="rId17"/>
    <p:sldId id="269" r:id="rId18"/>
    <p:sldId id="270" r:id="rId19"/>
    <p:sldId id="272" r:id="rId20"/>
    <p:sldId id="271" r:id="rId21"/>
    <p:sldId id="273" r:id="rId22"/>
    <p:sldId id="274" r:id="rId23"/>
    <p:sldId id="277" r:id="rId24"/>
    <p:sldId id="279" r:id="rId25"/>
    <p:sldId id="280" r:id="rId26"/>
    <p:sldId id="284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91" d="100"/>
          <a:sy n="91" d="100"/>
        </p:scale>
        <p:origin x="-221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D9D7C-7DA0-4CAD-8588-7C2F0FAD942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8A8E76-0DDF-45F8-A311-4642A9896074}">
      <dgm:prSet phldrT="[Текст]"/>
      <dgm:spPr/>
      <dgm:t>
        <a:bodyPr/>
        <a:lstStyle/>
        <a:p>
          <a:r>
            <a:rPr lang="ru-RU" dirty="0" smtClean="0"/>
            <a:t>для инвалидов, передвигающихся на кресле-коляске</a:t>
          </a:r>
          <a:endParaRPr lang="ru-RU" dirty="0"/>
        </a:p>
      </dgm:t>
    </dgm:pt>
    <dgm:pt modelId="{FF8B7EDA-FEF1-42EB-A043-27BE712F74AD}" type="parTrans" cxnId="{7501A896-B2AF-4C11-944A-24B392E6EE94}">
      <dgm:prSet/>
      <dgm:spPr/>
      <dgm:t>
        <a:bodyPr/>
        <a:lstStyle/>
        <a:p>
          <a:endParaRPr lang="ru-RU"/>
        </a:p>
      </dgm:t>
    </dgm:pt>
    <dgm:pt modelId="{6F40B94F-6B21-4D6C-9FE1-F42E57C25CF8}" type="sibTrans" cxnId="{7501A896-B2AF-4C11-944A-24B392E6EE94}">
      <dgm:prSet/>
      <dgm:spPr/>
      <dgm:t>
        <a:bodyPr/>
        <a:lstStyle/>
        <a:p>
          <a:endParaRPr lang="ru-RU"/>
        </a:p>
      </dgm:t>
    </dgm:pt>
    <dgm:pt modelId="{BAA14D11-CC2F-46A3-ACC5-C63AD8850DC9}">
      <dgm:prSet phldrT="[Текст]"/>
      <dgm:spPr/>
      <dgm:t>
        <a:bodyPr/>
        <a:lstStyle/>
        <a:p>
          <a:r>
            <a:rPr lang="ru-RU" dirty="0" smtClean="0"/>
            <a:t>для инвалидов с нарушениями опорно-двигательного аппарата</a:t>
          </a:r>
          <a:endParaRPr lang="ru-RU" dirty="0"/>
        </a:p>
      </dgm:t>
    </dgm:pt>
    <dgm:pt modelId="{C2CDEE8B-C4CF-46D5-9C83-B8FF770746F9}" type="parTrans" cxnId="{F40E573F-77BD-4063-A997-4B91B5FE06B6}">
      <dgm:prSet/>
      <dgm:spPr/>
      <dgm:t>
        <a:bodyPr/>
        <a:lstStyle/>
        <a:p>
          <a:endParaRPr lang="ru-RU"/>
        </a:p>
      </dgm:t>
    </dgm:pt>
    <dgm:pt modelId="{0411971E-B74E-49FF-8119-E5470023C76E}" type="sibTrans" cxnId="{F40E573F-77BD-4063-A997-4B91B5FE06B6}">
      <dgm:prSet/>
      <dgm:spPr/>
      <dgm:t>
        <a:bodyPr/>
        <a:lstStyle/>
        <a:p>
          <a:endParaRPr lang="ru-RU"/>
        </a:p>
      </dgm:t>
    </dgm:pt>
    <dgm:pt modelId="{8CCA01C4-7A00-483B-9F2F-93F1B6EECF69}">
      <dgm:prSet/>
      <dgm:spPr/>
      <dgm:t>
        <a:bodyPr/>
        <a:lstStyle/>
        <a:p>
          <a:r>
            <a:rPr lang="ru-RU" dirty="0" smtClean="0"/>
            <a:t>для инвалидов с нарушениями зрения</a:t>
          </a:r>
          <a:endParaRPr lang="ru-RU" dirty="0"/>
        </a:p>
      </dgm:t>
    </dgm:pt>
    <dgm:pt modelId="{9FCE4E32-979B-48D8-A86B-DCEE41A582C7}" type="parTrans" cxnId="{3BF14F6C-4921-4714-A0A7-28CE33BAD260}">
      <dgm:prSet/>
      <dgm:spPr/>
      <dgm:t>
        <a:bodyPr/>
        <a:lstStyle/>
        <a:p>
          <a:endParaRPr lang="ru-RU"/>
        </a:p>
      </dgm:t>
    </dgm:pt>
    <dgm:pt modelId="{CDE4B7EA-7E84-4C3E-B5CF-AAAE6C0F89F5}" type="sibTrans" cxnId="{3BF14F6C-4921-4714-A0A7-28CE33BAD260}">
      <dgm:prSet/>
      <dgm:spPr/>
      <dgm:t>
        <a:bodyPr/>
        <a:lstStyle/>
        <a:p>
          <a:endParaRPr lang="ru-RU"/>
        </a:p>
      </dgm:t>
    </dgm:pt>
    <dgm:pt modelId="{E585BEDF-55A1-41FC-A0C7-F69AB4D63C15}">
      <dgm:prSet/>
      <dgm:spPr/>
      <dgm:t>
        <a:bodyPr/>
        <a:lstStyle/>
        <a:p>
          <a:r>
            <a:rPr lang="ru-RU" dirty="0" smtClean="0"/>
            <a:t>для инвалидов с метальными нарушениями</a:t>
          </a:r>
          <a:endParaRPr lang="ru-RU" dirty="0"/>
        </a:p>
      </dgm:t>
    </dgm:pt>
    <dgm:pt modelId="{6FCF9092-BF72-41F5-A0EC-1DF808C337E5}" type="parTrans" cxnId="{65E5C578-3190-485C-AAF7-4940DA64609B}">
      <dgm:prSet/>
      <dgm:spPr/>
      <dgm:t>
        <a:bodyPr/>
        <a:lstStyle/>
        <a:p>
          <a:endParaRPr lang="ru-RU"/>
        </a:p>
      </dgm:t>
    </dgm:pt>
    <dgm:pt modelId="{10247E3A-428B-4412-8CA7-5CEF2B860963}" type="sibTrans" cxnId="{65E5C578-3190-485C-AAF7-4940DA64609B}">
      <dgm:prSet/>
      <dgm:spPr/>
      <dgm:t>
        <a:bodyPr/>
        <a:lstStyle/>
        <a:p>
          <a:endParaRPr lang="ru-RU"/>
        </a:p>
      </dgm:t>
    </dgm:pt>
    <dgm:pt modelId="{69A840C9-09FF-4FE8-9A74-5F40CE525871}">
      <dgm:prSet/>
      <dgm:spPr/>
      <dgm:t>
        <a:bodyPr/>
        <a:lstStyle/>
        <a:p>
          <a:r>
            <a:rPr lang="ru-RU" dirty="0" smtClean="0"/>
            <a:t>для инвалидов с нарушениями слуха</a:t>
          </a:r>
          <a:endParaRPr lang="ru-RU" dirty="0"/>
        </a:p>
      </dgm:t>
    </dgm:pt>
    <dgm:pt modelId="{54E1503F-10AC-4AA6-9B0E-2FAF1E6DB8F0}" type="parTrans" cxnId="{1227A6AD-50DC-4C1B-83E6-D6BB70CFCBDB}">
      <dgm:prSet/>
      <dgm:spPr/>
      <dgm:t>
        <a:bodyPr/>
        <a:lstStyle/>
        <a:p>
          <a:endParaRPr lang="ru-RU"/>
        </a:p>
      </dgm:t>
    </dgm:pt>
    <dgm:pt modelId="{2B104AD8-63EF-4318-9C6D-019C0D6BA7F9}" type="sibTrans" cxnId="{1227A6AD-50DC-4C1B-83E6-D6BB70CFCBDB}">
      <dgm:prSet/>
      <dgm:spPr/>
      <dgm:t>
        <a:bodyPr/>
        <a:lstStyle/>
        <a:p>
          <a:endParaRPr lang="ru-RU"/>
        </a:p>
      </dgm:t>
    </dgm:pt>
    <dgm:pt modelId="{9B1FF4A5-57E9-40D1-B351-2F130B41C0D7}" type="pres">
      <dgm:prSet presAssocID="{56ED9D7C-7DA0-4CAD-8588-7C2F0FAD942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DD024A-D316-49CE-BBB2-8FD3AE8F0770}" type="pres">
      <dgm:prSet presAssocID="{6D8A8E76-0DDF-45F8-A311-4642A9896074}" presName="comp" presStyleCnt="0"/>
      <dgm:spPr/>
    </dgm:pt>
    <dgm:pt modelId="{30FD99C1-8547-4ECF-A82B-D6CEB7666D98}" type="pres">
      <dgm:prSet presAssocID="{6D8A8E76-0DDF-45F8-A311-4642A9896074}" presName="box" presStyleLbl="node1" presStyleIdx="0" presStyleCnt="5" custLinFactNeighborX="-949" custLinFactNeighborY="10465"/>
      <dgm:spPr/>
      <dgm:t>
        <a:bodyPr/>
        <a:lstStyle/>
        <a:p>
          <a:endParaRPr lang="ru-RU"/>
        </a:p>
      </dgm:t>
    </dgm:pt>
    <dgm:pt modelId="{E97310AA-737D-4564-BA31-4702E4A35635}" type="pres">
      <dgm:prSet presAssocID="{6D8A8E76-0DDF-45F8-A311-4642A9896074}" presName="img" presStyleLbl="fgImgPlace1" presStyleIdx="0" presStyleCnt="5" custLinFactNeighborX="702" custLinFactNeighborY="118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4000" b="-54000"/>
          </a:stretch>
        </a:blipFill>
      </dgm:spPr>
    </dgm:pt>
    <dgm:pt modelId="{0EE24B83-4B0D-4AE8-A113-56919D12D120}" type="pres">
      <dgm:prSet presAssocID="{6D8A8E76-0DDF-45F8-A311-4642A9896074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31574-C719-419D-97C4-7D837DC9E087}" type="pres">
      <dgm:prSet presAssocID="{6F40B94F-6B21-4D6C-9FE1-F42E57C25CF8}" presName="spacer" presStyleCnt="0"/>
      <dgm:spPr/>
    </dgm:pt>
    <dgm:pt modelId="{E3B57704-F455-4EAF-98D0-82C57E9697EB}" type="pres">
      <dgm:prSet presAssocID="{BAA14D11-CC2F-46A3-ACC5-C63AD8850DC9}" presName="comp" presStyleCnt="0"/>
      <dgm:spPr/>
    </dgm:pt>
    <dgm:pt modelId="{202BD2F7-74E8-4CD9-9F5C-0937612B0E4C}" type="pres">
      <dgm:prSet presAssocID="{BAA14D11-CC2F-46A3-ACC5-C63AD8850DC9}" presName="box" presStyleLbl="node1" presStyleIdx="1" presStyleCnt="5"/>
      <dgm:spPr/>
      <dgm:t>
        <a:bodyPr/>
        <a:lstStyle/>
        <a:p>
          <a:endParaRPr lang="ru-RU"/>
        </a:p>
      </dgm:t>
    </dgm:pt>
    <dgm:pt modelId="{D4185289-3F3E-4572-9245-6590B89C98C4}" type="pres">
      <dgm:prSet presAssocID="{BAA14D11-CC2F-46A3-ACC5-C63AD8850DC9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</dgm:pt>
    <dgm:pt modelId="{0A3F8139-4548-4DDB-99A7-14029DD70F82}" type="pres">
      <dgm:prSet presAssocID="{BAA14D11-CC2F-46A3-ACC5-C63AD8850DC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6A8CF-1760-4C98-A85A-6B8ACA19D8DF}" type="pres">
      <dgm:prSet presAssocID="{0411971E-B74E-49FF-8119-E5470023C76E}" presName="spacer" presStyleCnt="0"/>
      <dgm:spPr/>
    </dgm:pt>
    <dgm:pt modelId="{4A68B98A-DAB9-4861-89E7-6EA11DD1EE8E}" type="pres">
      <dgm:prSet presAssocID="{8CCA01C4-7A00-483B-9F2F-93F1B6EECF69}" presName="comp" presStyleCnt="0"/>
      <dgm:spPr/>
    </dgm:pt>
    <dgm:pt modelId="{EA4F4D46-A6FF-48CE-AC36-86BF9F50ED5C}" type="pres">
      <dgm:prSet presAssocID="{8CCA01C4-7A00-483B-9F2F-93F1B6EECF69}" presName="box" presStyleLbl="node1" presStyleIdx="2" presStyleCnt="5"/>
      <dgm:spPr/>
      <dgm:t>
        <a:bodyPr/>
        <a:lstStyle/>
        <a:p>
          <a:endParaRPr lang="ru-RU"/>
        </a:p>
      </dgm:t>
    </dgm:pt>
    <dgm:pt modelId="{E2C6EC8A-4D25-4625-99F3-80EDFF564436}" type="pres">
      <dgm:prSet presAssocID="{8CCA01C4-7A00-483B-9F2F-93F1B6EECF69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</dgm:pt>
    <dgm:pt modelId="{256CDB38-7A85-48FA-AD4D-9FE94D5F659B}" type="pres">
      <dgm:prSet presAssocID="{8CCA01C4-7A00-483B-9F2F-93F1B6EECF6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43D0D-0762-4012-8421-AE000DAC5EFB}" type="pres">
      <dgm:prSet presAssocID="{CDE4B7EA-7E84-4C3E-B5CF-AAAE6C0F89F5}" presName="spacer" presStyleCnt="0"/>
      <dgm:spPr/>
    </dgm:pt>
    <dgm:pt modelId="{BAAFCDCE-526C-43ED-A3FC-C4FB8DBC6EBC}" type="pres">
      <dgm:prSet presAssocID="{69A840C9-09FF-4FE8-9A74-5F40CE525871}" presName="comp" presStyleCnt="0"/>
      <dgm:spPr/>
    </dgm:pt>
    <dgm:pt modelId="{2D68DFED-B4BB-403B-A981-32014A2052E4}" type="pres">
      <dgm:prSet presAssocID="{69A840C9-09FF-4FE8-9A74-5F40CE525871}" presName="box" presStyleLbl="node1" presStyleIdx="3" presStyleCnt="5"/>
      <dgm:spPr/>
      <dgm:t>
        <a:bodyPr/>
        <a:lstStyle/>
        <a:p>
          <a:endParaRPr lang="ru-RU"/>
        </a:p>
      </dgm:t>
    </dgm:pt>
    <dgm:pt modelId="{C7C3248F-DD17-4912-B7B8-9920456D19C6}" type="pres">
      <dgm:prSet presAssocID="{69A840C9-09FF-4FE8-9A74-5F40CE525871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F600B43A-09C4-4459-9586-0AF204B644C8}" type="pres">
      <dgm:prSet presAssocID="{69A840C9-09FF-4FE8-9A74-5F40CE52587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CC09-4A60-4EA5-A13E-AD3DAB448F33}" type="pres">
      <dgm:prSet presAssocID="{2B104AD8-63EF-4318-9C6D-019C0D6BA7F9}" presName="spacer" presStyleCnt="0"/>
      <dgm:spPr/>
    </dgm:pt>
    <dgm:pt modelId="{083D5DB6-0991-4D4C-B79A-6FDC62B1E135}" type="pres">
      <dgm:prSet presAssocID="{E585BEDF-55A1-41FC-A0C7-F69AB4D63C15}" presName="comp" presStyleCnt="0"/>
      <dgm:spPr/>
    </dgm:pt>
    <dgm:pt modelId="{F6E691A4-DF18-4982-96F4-28336A7FF19D}" type="pres">
      <dgm:prSet presAssocID="{E585BEDF-55A1-41FC-A0C7-F69AB4D63C15}" presName="box" presStyleLbl="node1" presStyleIdx="4" presStyleCnt="5"/>
      <dgm:spPr/>
      <dgm:t>
        <a:bodyPr/>
        <a:lstStyle/>
        <a:p>
          <a:endParaRPr lang="ru-RU"/>
        </a:p>
      </dgm:t>
    </dgm:pt>
    <dgm:pt modelId="{DA6AECC4-9BAD-40E5-9075-DDB893737EAC}" type="pres">
      <dgm:prSet presAssocID="{E585BEDF-55A1-41FC-A0C7-F69AB4D63C15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77D11521-ABD4-4E3F-A109-0ED18C56748F}" type="pres">
      <dgm:prSet presAssocID="{E585BEDF-55A1-41FC-A0C7-F69AB4D63C1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6843C1-1925-4D45-8519-E18EA92F21E5}" type="presOf" srcId="{E585BEDF-55A1-41FC-A0C7-F69AB4D63C15}" destId="{77D11521-ABD4-4E3F-A109-0ED18C56748F}" srcOrd="1" destOrd="0" presId="urn:microsoft.com/office/officeart/2005/8/layout/vList4#1"/>
    <dgm:cxn modelId="{F40E573F-77BD-4063-A997-4B91B5FE06B6}" srcId="{56ED9D7C-7DA0-4CAD-8588-7C2F0FAD942F}" destId="{BAA14D11-CC2F-46A3-ACC5-C63AD8850DC9}" srcOrd="1" destOrd="0" parTransId="{C2CDEE8B-C4CF-46D5-9C83-B8FF770746F9}" sibTransId="{0411971E-B74E-49FF-8119-E5470023C76E}"/>
    <dgm:cxn modelId="{5A4A468F-16C9-4506-8B25-023EB0DB009E}" type="presOf" srcId="{BAA14D11-CC2F-46A3-ACC5-C63AD8850DC9}" destId="{0A3F8139-4548-4DDB-99A7-14029DD70F82}" srcOrd="1" destOrd="0" presId="urn:microsoft.com/office/officeart/2005/8/layout/vList4#1"/>
    <dgm:cxn modelId="{6A888B0C-5D63-4097-9BF2-3D1D85F0217C}" type="presOf" srcId="{8CCA01C4-7A00-483B-9F2F-93F1B6EECF69}" destId="{256CDB38-7A85-48FA-AD4D-9FE94D5F659B}" srcOrd="1" destOrd="0" presId="urn:microsoft.com/office/officeart/2005/8/layout/vList4#1"/>
    <dgm:cxn modelId="{006AD787-2038-48B0-805A-4B91E6D0FFAE}" type="presOf" srcId="{6D8A8E76-0DDF-45F8-A311-4642A9896074}" destId="{30FD99C1-8547-4ECF-A82B-D6CEB7666D98}" srcOrd="0" destOrd="0" presId="urn:microsoft.com/office/officeart/2005/8/layout/vList4#1"/>
    <dgm:cxn modelId="{C28A8143-D9BC-4B78-96CE-973354846F90}" type="presOf" srcId="{6D8A8E76-0DDF-45F8-A311-4642A9896074}" destId="{0EE24B83-4B0D-4AE8-A113-56919D12D120}" srcOrd="1" destOrd="0" presId="urn:microsoft.com/office/officeart/2005/8/layout/vList4#1"/>
    <dgm:cxn modelId="{5F7A38D3-E1A4-4F46-A9E9-FD770C0E70D2}" type="presOf" srcId="{8CCA01C4-7A00-483B-9F2F-93F1B6EECF69}" destId="{EA4F4D46-A6FF-48CE-AC36-86BF9F50ED5C}" srcOrd="0" destOrd="0" presId="urn:microsoft.com/office/officeart/2005/8/layout/vList4#1"/>
    <dgm:cxn modelId="{83222B51-EE88-43E6-88D2-D98C5B3627AA}" type="presOf" srcId="{69A840C9-09FF-4FE8-9A74-5F40CE525871}" destId="{F600B43A-09C4-4459-9586-0AF204B644C8}" srcOrd="1" destOrd="0" presId="urn:microsoft.com/office/officeart/2005/8/layout/vList4#1"/>
    <dgm:cxn modelId="{7501A896-B2AF-4C11-944A-24B392E6EE94}" srcId="{56ED9D7C-7DA0-4CAD-8588-7C2F0FAD942F}" destId="{6D8A8E76-0DDF-45F8-A311-4642A9896074}" srcOrd="0" destOrd="0" parTransId="{FF8B7EDA-FEF1-42EB-A043-27BE712F74AD}" sibTransId="{6F40B94F-6B21-4D6C-9FE1-F42E57C25CF8}"/>
    <dgm:cxn modelId="{3BF14F6C-4921-4714-A0A7-28CE33BAD260}" srcId="{56ED9D7C-7DA0-4CAD-8588-7C2F0FAD942F}" destId="{8CCA01C4-7A00-483B-9F2F-93F1B6EECF69}" srcOrd="2" destOrd="0" parTransId="{9FCE4E32-979B-48D8-A86B-DCEE41A582C7}" sibTransId="{CDE4B7EA-7E84-4C3E-B5CF-AAAE6C0F89F5}"/>
    <dgm:cxn modelId="{82F1C815-D147-4ECD-B0E8-59D18CCBD325}" type="presOf" srcId="{56ED9D7C-7DA0-4CAD-8588-7C2F0FAD942F}" destId="{9B1FF4A5-57E9-40D1-B351-2F130B41C0D7}" srcOrd="0" destOrd="0" presId="urn:microsoft.com/office/officeart/2005/8/layout/vList4#1"/>
    <dgm:cxn modelId="{1227A6AD-50DC-4C1B-83E6-D6BB70CFCBDB}" srcId="{56ED9D7C-7DA0-4CAD-8588-7C2F0FAD942F}" destId="{69A840C9-09FF-4FE8-9A74-5F40CE525871}" srcOrd="3" destOrd="0" parTransId="{54E1503F-10AC-4AA6-9B0E-2FAF1E6DB8F0}" sibTransId="{2B104AD8-63EF-4318-9C6D-019C0D6BA7F9}"/>
    <dgm:cxn modelId="{D96E38AF-BD96-461D-ABD7-E286A59C0631}" type="presOf" srcId="{69A840C9-09FF-4FE8-9A74-5F40CE525871}" destId="{2D68DFED-B4BB-403B-A981-32014A2052E4}" srcOrd="0" destOrd="0" presId="urn:microsoft.com/office/officeart/2005/8/layout/vList4#1"/>
    <dgm:cxn modelId="{65E5C578-3190-485C-AAF7-4940DA64609B}" srcId="{56ED9D7C-7DA0-4CAD-8588-7C2F0FAD942F}" destId="{E585BEDF-55A1-41FC-A0C7-F69AB4D63C15}" srcOrd="4" destOrd="0" parTransId="{6FCF9092-BF72-41F5-A0EC-1DF808C337E5}" sibTransId="{10247E3A-428B-4412-8CA7-5CEF2B860963}"/>
    <dgm:cxn modelId="{BE7A7B5C-109B-4A30-83E9-CC1AD9688CB4}" type="presOf" srcId="{E585BEDF-55A1-41FC-A0C7-F69AB4D63C15}" destId="{F6E691A4-DF18-4982-96F4-28336A7FF19D}" srcOrd="0" destOrd="0" presId="urn:microsoft.com/office/officeart/2005/8/layout/vList4#1"/>
    <dgm:cxn modelId="{5595D608-AA9F-4301-A6E5-40256C4B34C9}" type="presOf" srcId="{BAA14D11-CC2F-46A3-ACC5-C63AD8850DC9}" destId="{202BD2F7-74E8-4CD9-9F5C-0937612B0E4C}" srcOrd="0" destOrd="0" presId="urn:microsoft.com/office/officeart/2005/8/layout/vList4#1"/>
    <dgm:cxn modelId="{4460FB39-0928-4271-ADDF-DB594AC31E98}" type="presParOf" srcId="{9B1FF4A5-57E9-40D1-B351-2F130B41C0D7}" destId="{3BDD024A-D316-49CE-BBB2-8FD3AE8F0770}" srcOrd="0" destOrd="0" presId="urn:microsoft.com/office/officeart/2005/8/layout/vList4#1"/>
    <dgm:cxn modelId="{9FDFFDD0-8794-4735-BA27-7ECB71980A2F}" type="presParOf" srcId="{3BDD024A-D316-49CE-BBB2-8FD3AE8F0770}" destId="{30FD99C1-8547-4ECF-A82B-D6CEB7666D98}" srcOrd="0" destOrd="0" presId="urn:microsoft.com/office/officeart/2005/8/layout/vList4#1"/>
    <dgm:cxn modelId="{A5EE5C25-6D6C-4253-865C-BF41184D5CAB}" type="presParOf" srcId="{3BDD024A-D316-49CE-BBB2-8FD3AE8F0770}" destId="{E97310AA-737D-4564-BA31-4702E4A35635}" srcOrd="1" destOrd="0" presId="urn:microsoft.com/office/officeart/2005/8/layout/vList4#1"/>
    <dgm:cxn modelId="{7CBB7C5D-A751-441A-9F06-B89E5B2996F8}" type="presParOf" srcId="{3BDD024A-D316-49CE-BBB2-8FD3AE8F0770}" destId="{0EE24B83-4B0D-4AE8-A113-56919D12D120}" srcOrd="2" destOrd="0" presId="urn:microsoft.com/office/officeart/2005/8/layout/vList4#1"/>
    <dgm:cxn modelId="{4F9E28D0-CEE5-4C56-8CFE-EB85212824D7}" type="presParOf" srcId="{9B1FF4A5-57E9-40D1-B351-2F130B41C0D7}" destId="{6C931574-C719-419D-97C4-7D837DC9E087}" srcOrd="1" destOrd="0" presId="urn:microsoft.com/office/officeart/2005/8/layout/vList4#1"/>
    <dgm:cxn modelId="{ADD144FA-3D0D-4A19-BE34-5061057E7981}" type="presParOf" srcId="{9B1FF4A5-57E9-40D1-B351-2F130B41C0D7}" destId="{E3B57704-F455-4EAF-98D0-82C57E9697EB}" srcOrd="2" destOrd="0" presId="urn:microsoft.com/office/officeart/2005/8/layout/vList4#1"/>
    <dgm:cxn modelId="{8E7EC632-3060-4F88-A679-7BCF0977B40D}" type="presParOf" srcId="{E3B57704-F455-4EAF-98D0-82C57E9697EB}" destId="{202BD2F7-74E8-4CD9-9F5C-0937612B0E4C}" srcOrd="0" destOrd="0" presId="urn:microsoft.com/office/officeart/2005/8/layout/vList4#1"/>
    <dgm:cxn modelId="{AE7D6A3D-4866-4A72-8FBF-665C691696AB}" type="presParOf" srcId="{E3B57704-F455-4EAF-98D0-82C57E9697EB}" destId="{D4185289-3F3E-4572-9245-6590B89C98C4}" srcOrd="1" destOrd="0" presId="urn:microsoft.com/office/officeart/2005/8/layout/vList4#1"/>
    <dgm:cxn modelId="{E8A51444-B63E-4121-8BA3-39FAE2803531}" type="presParOf" srcId="{E3B57704-F455-4EAF-98D0-82C57E9697EB}" destId="{0A3F8139-4548-4DDB-99A7-14029DD70F82}" srcOrd="2" destOrd="0" presId="urn:microsoft.com/office/officeart/2005/8/layout/vList4#1"/>
    <dgm:cxn modelId="{AD553182-3DC1-4139-B27C-CADE3D1BF4AA}" type="presParOf" srcId="{9B1FF4A5-57E9-40D1-B351-2F130B41C0D7}" destId="{8386A8CF-1760-4C98-A85A-6B8ACA19D8DF}" srcOrd="3" destOrd="0" presId="urn:microsoft.com/office/officeart/2005/8/layout/vList4#1"/>
    <dgm:cxn modelId="{C3A4EF4C-2373-4FB3-9CC5-92EB67ED2C61}" type="presParOf" srcId="{9B1FF4A5-57E9-40D1-B351-2F130B41C0D7}" destId="{4A68B98A-DAB9-4861-89E7-6EA11DD1EE8E}" srcOrd="4" destOrd="0" presId="urn:microsoft.com/office/officeart/2005/8/layout/vList4#1"/>
    <dgm:cxn modelId="{711AA3C9-2427-4ED7-A2D6-CC5B5AF0C8E1}" type="presParOf" srcId="{4A68B98A-DAB9-4861-89E7-6EA11DD1EE8E}" destId="{EA4F4D46-A6FF-48CE-AC36-86BF9F50ED5C}" srcOrd="0" destOrd="0" presId="urn:microsoft.com/office/officeart/2005/8/layout/vList4#1"/>
    <dgm:cxn modelId="{0AF2215C-637B-4999-8389-13F08BEC36C6}" type="presParOf" srcId="{4A68B98A-DAB9-4861-89E7-6EA11DD1EE8E}" destId="{E2C6EC8A-4D25-4625-99F3-80EDFF564436}" srcOrd="1" destOrd="0" presId="urn:microsoft.com/office/officeart/2005/8/layout/vList4#1"/>
    <dgm:cxn modelId="{96DE31A8-8A55-471F-945B-966744BE9D6D}" type="presParOf" srcId="{4A68B98A-DAB9-4861-89E7-6EA11DD1EE8E}" destId="{256CDB38-7A85-48FA-AD4D-9FE94D5F659B}" srcOrd="2" destOrd="0" presId="urn:microsoft.com/office/officeart/2005/8/layout/vList4#1"/>
    <dgm:cxn modelId="{E49457BA-A918-41A6-88B4-5B552EA21F49}" type="presParOf" srcId="{9B1FF4A5-57E9-40D1-B351-2F130B41C0D7}" destId="{9DB43D0D-0762-4012-8421-AE000DAC5EFB}" srcOrd="5" destOrd="0" presId="urn:microsoft.com/office/officeart/2005/8/layout/vList4#1"/>
    <dgm:cxn modelId="{344E8750-D374-484E-A385-B781C8053AE9}" type="presParOf" srcId="{9B1FF4A5-57E9-40D1-B351-2F130B41C0D7}" destId="{BAAFCDCE-526C-43ED-A3FC-C4FB8DBC6EBC}" srcOrd="6" destOrd="0" presId="urn:microsoft.com/office/officeart/2005/8/layout/vList4#1"/>
    <dgm:cxn modelId="{71244B81-0E87-4A76-81B6-6CF36CE27920}" type="presParOf" srcId="{BAAFCDCE-526C-43ED-A3FC-C4FB8DBC6EBC}" destId="{2D68DFED-B4BB-403B-A981-32014A2052E4}" srcOrd="0" destOrd="0" presId="urn:microsoft.com/office/officeart/2005/8/layout/vList4#1"/>
    <dgm:cxn modelId="{63BCDBF1-DD98-4D17-905E-D3B715939B2D}" type="presParOf" srcId="{BAAFCDCE-526C-43ED-A3FC-C4FB8DBC6EBC}" destId="{C7C3248F-DD17-4912-B7B8-9920456D19C6}" srcOrd="1" destOrd="0" presId="urn:microsoft.com/office/officeart/2005/8/layout/vList4#1"/>
    <dgm:cxn modelId="{38934A24-22EA-482A-A66C-CAC9737307EB}" type="presParOf" srcId="{BAAFCDCE-526C-43ED-A3FC-C4FB8DBC6EBC}" destId="{F600B43A-09C4-4459-9586-0AF204B644C8}" srcOrd="2" destOrd="0" presId="urn:microsoft.com/office/officeart/2005/8/layout/vList4#1"/>
    <dgm:cxn modelId="{8772C147-6527-40A4-976C-1AE1CDE1161F}" type="presParOf" srcId="{9B1FF4A5-57E9-40D1-B351-2F130B41C0D7}" destId="{26E2CC09-4A60-4EA5-A13E-AD3DAB448F33}" srcOrd="7" destOrd="0" presId="urn:microsoft.com/office/officeart/2005/8/layout/vList4#1"/>
    <dgm:cxn modelId="{D067F87F-C43D-473E-8C18-1E243F5CF91D}" type="presParOf" srcId="{9B1FF4A5-57E9-40D1-B351-2F130B41C0D7}" destId="{083D5DB6-0991-4D4C-B79A-6FDC62B1E135}" srcOrd="8" destOrd="0" presId="urn:microsoft.com/office/officeart/2005/8/layout/vList4#1"/>
    <dgm:cxn modelId="{ACED67DA-DA55-4A5D-9EE1-30C38F4FD5F7}" type="presParOf" srcId="{083D5DB6-0991-4D4C-B79A-6FDC62B1E135}" destId="{F6E691A4-DF18-4982-96F4-28336A7FF19D}" srcOrd="0" destOrd="0" presId="urn:microsoft.com/office/officeart/2005/8/layout/vList4#1"/>
    <dgm:cxn modelId="{4A54B9E5-ADD5-4E35-A282-A1599C5B9EEF}" type="presParOf" srcId="{083D5DB6-0991-4D4C-B79A-6FDC62B1E135}" destId="{DA6AECC4-9BAD-40E5-9075-DDB893737EAC}" srcOrd="1" destOrd="0" presId="urn:microsoft.com/office/officeart/2005/8/layout/vList4#1"/>
    <dgm:cxn modelId="{A231953A-9C43-498A-92DF-ACF86C6A86E1}" type="presParOf" srcId="{083D5DB6-0991-4D4C-B79A-6FDC62B1E135}" destId="{77D11521-ABD4-4E3F-A109-0ED18C56748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2CA55-F234-47BF-B879-1F4FA488FB7D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5A4FC9-820C-42D2-9E03-89111A746D0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Территория, прилегающая к зданию (участок)</a:t>
          </a:r>
          <a:endParaRPr lang="ru-RU" sz="1800" b="1" dirty="0">
            <a:solidFill>
              <a:schemeClr val="tx1"/>
            </a:solidFill>
          </a:endParaRPr>
        </a:p>
      </dgm:t>
    </dgm:pt>
    <dgm:pt modelId="{07CB2CDE-0F64-4D37-9AD8-9F123E46BE7D}" type="parTrans" cxnId="{C1240BC2-9142-40E0-BDE8-278C917325B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8A9AE45-A97C-4A61-93A4-11ADD9022BE6}" type="sibTrans" cxnId="{C1240BC2-9142-40E0-BDE8-278C917325B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282A4D3-DA1A-4057-951D-F0F859C7F1E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Вход (входы) в здание</a:t>
          </a:r>
          <a:endParaRPr lang="ru-RU" sz="1800" b="1" dirty="0">
            <a:solidFill>
              <a:schemeClr val="tx1"/>
            </a:solidFill>
          </a:endParaRPr>
        </a:p>
      </dgm:t>
    </dgm:pt>
    <dgm:pt modelId="{CF4DDD71-D868-4DBF-9B90-C61344C8D9B9}" type="parTrans" cxnId="{6FE4A7F6-3332-42FD-AD55-BD8F0142B45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CC56FE7-9940-4A8E-98FC-87C9E1A40DFA}" type="sibTrans" cxnId="{6FE4A7F6-3332-42FD-AD55-BD8F0142B45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581FB28-FD79-4587-98E1-42780FEF409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Путь (пути) движения внутри здания (в том числе пути эвакуации)</a:t>
          </a:r>
          <a:endParaRPr lang="ru-RU" sz="1800" b="1" dirty="0">
            <a:solidFill>
              <a:schemeClr val="tx1"/>
            </a:solidFill>
          </a:endParaRPr>
        </a:p>
      </dgm:t>
    </dgm:pt>
    <dgm:pt modelId="{241265B1-B185-49A1-B8D2-A4963853BAAE}" type="parTrans" cxnId="{67E42721-3DC9-46AE-A61F-3D84CDE4EAD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6302D51-EF98-4486-B70A-6DCF647BED16}" type="sibTrans" cxnId="{67E42721-3DC9-46AE-A61F-3D84CDE4EAD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FE9D4B4-D161-4301-9863-82D556FBD073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Зона целевого назначения здания (целевого посещения объекта)</a:t>
          </a:r>
          <a:endParaRPr lang="ru-RU" sz="1800" b="1" dirty="0">
            <a:solidFill>
              <a:schemeClr val="tx1"/>
            </a:solidFill>
          </a:endParaRPr>
        </a:p>
      </dgm:t>
    </dgm:pt>
    <dgm:pt modelId="{5C86BAA8-60B3-4686-B2F8-EC861EF3B1D1}" type="parTrans" cxnId="{39C90084-759A-4753-A905-8CA89D81476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0CE60BD-FC6D-46B6-8532-7D27AC2A4572}" type="sibTrans" cxnId="{39C90084-759A-4753-A905-8CA89D81476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1ED3EB2-FFAA-4209-8FF5-931D1B7FE329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Санитарно-гигиенические помещения</a:t>
          </a:r>
          <a:endParaRPr lang="ru-RU" sz="1800" b="1" dirty="0">
            <a:solidFill>
              <a:schemeClr val="tx1"/>
            </a:solidFill>
          </a:endParaRPr>
        </a:p>
      </dgm:t>
    </dgm:pt>
    <dgm:pt modelId="{C83DEDAD-FD66-4B8F-835A-BD9B8F36454D}" type="parTrans" cxnId="{60A6B437-5D96-41C1-B0B6-00A2DFC9C0D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9666C0D-AC4D-4C2F-BA33-A7DB008C9AFE}" type="sibTrans" cxnId="{60A6B437-5D96-41C1-B0B6-00A2DFC9C0D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9BC8F39-52B7-4D2E-92FA-99DC3A95D1F0}">
      <dgm:prSet custT="1"/>
      <dgm:spPr/>
      <dgm:t>
        <a:bodyPr/>
        <a:lstStyle/>
        <a:p>
          <a:pPr rtl="0"/>
          <a:endParaRPr lang="ru-RU" sz="1800" b="1" dirty="0" smtClean="0">
            <a:solidFill>
              <a:schemeClr val="tx1"/>
            </a:solidFill>
          </a:endParaRPr>
        </a:p>
        <a:p>
          <a:pPr rtl="0"/>
          <a:r>
            <a:rPr lang="ru-RU" sz="1800" b="1" dirty="0" smtClean="0">
              <a:solidFill>
                <a:schemeClr val="tx1"/>
              </a:solidFill>
            </a:rPr>
            <a:t>Система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1800" b="1" dirty="0" smtClean="0">
              <a:solidFill>
                <a:schemeClr val="tx1"/>
              </a:solidFill>
            </a:rPr>
            <a:t>информации на объекте (устройства и средства информации и связи и их системы)</a:t>
          </a:r>
          <a:endParaRPr lang="ru-RU" sz="1800" b="1" dirty="0">
            <a:solidFill>
              <a:schemeClr val="tx1"/>
            </a:solidFill>
          </a:endParaRPr>
        </a:p>
      </dgm:t>
    </dgm:pt>
    <dgm:pt modelId="{405D2A0B-F8B0-4354-92C0-9BF04B63DB2F}" type="parTrans" cxnId="{D020CEF8-0806-4506-B405-E7D063FB5D94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CCDAD4D-43DB-4F90-BFFC-548F7EF2AA3D}" type="sibTrans" cxnId="{D020CEF8-0806-4506-B405-E7D063FB5D94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927C2D3-7DF2-45A0-919F-F786C962A5EA}" type="pres">
      <dgm:prSet presAssocID="{E9F2CA55-F234-47BF-B879-1F4FA488FB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AD38E-E00F-4862-B0DE-3F36928D05BD}" type="pres">
      <dgm:prSet presAssocID="{E9F2CA55-F234-47BF-B879-1F4FA488FB7D}" presName="fgShape" presStyleLbl="fgShp" presStyleIdx="0" presStyleCnt="1" custScaleX="105568" custScaleY="45994" custLinFactNeighborX="245" custLinFactNeighborY="42064"/>
      <dgm:spPr/>
    </dgm:pt>
    <dgm:pt modelId="{339694CE-AB6C-44B0-A8C0-6F0764C844AD}" type="pres">
      <dgm:prSet presAssocID="{E9F2CA55-F234-47BF-B879-1F4FA488FB7D}" presName="linComp" presStyleCnt="0"/>
      <dgm:spPr/>
    </dgm:pt>
    <dgm:pt modelId="{3958504B-689D-40DE-BABA-5D8C1C041537}" type="pres">
      <dgm:prSet presAssocID="{8F5A4FC9-820C-42D2-9E03-89111A746D08}" presName="compNode" presStyleCnt="0"/>
      <dgm:spPr/>
    </dgm:pt>
    <dgm:pt modelId="{76BE60D8-C720-49B7-913C-5CF36DEACC51}" type="pres">
      <dgm:prSet presAssocID="{8F5A4FC9-820C-42D2-9E03-89111A746D08}" presName="bkgdShape" presStyleLbl="node1" presStyleIdx="0" presStyleCnt="6" custLinFactNeighborX="2148" custLinFactNeighborY="-1421"/>
      <dgm:spPr/>
      <dgm:t>
        <a:bodyPr/>
        <a:lstStyle/>
        <a:p>
          <a:endParaRPr lang="ru-RU"/>
        </a:p>
      </dgm:t>
    </dgm:pt>
    <dgm:pt modelId="{15642520-5843-4613-A7C2-AD21B68CC24F}" type="pres">
      <dgm:prSet presAssocID="{8F5A4FC9-820C-42D2-9E03-89111A746D08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40F6C-417B-4335-90CA-9D34E6B3468D}" type="pres">
      <dgm:prSet presAssocID="{8F5A4FC9-820C-42D2-9E03-89111A746D08}" presName="invisiNode" presStyleLbl="node1" presStyleIdx="0" presStyleCnt="6"/>
      <dgm:spPr/>
    </dgm:pt>
    <dgm:pt modelId="{C72AE60B-BEBC-4AE7-89BD-D13D404A161D}" type="pres">
      <dgm:prSet presAssocID="{8F5A4FC9-820C-42D2-9E03-89111A746D08}" presName="imagNode" presStyleLbl="fgImgPlace1" presStyleIdx="0" presStyleCnt="6" custScaleX="110855" custScaleY="84270" custLinFactNeighborX="1202" custLinFactNeighborY="-228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  <dgm:pt modelId="{96E9168A-3D46-4A84-B46A-CD531B8B9F95}" type="pres">
      <dgm:prSet presAssocID="{98A9AE45-A97C-4A61-93A4-11ADD9022B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A321701-828F-4100-BB43-E6D34CF9F2BB}" type="pres">
      <dgm:prSet presAssocID="{5282A4D3-DA1A-4057-951D-F0F859C7F1E8}" presName="compNode" presStyleCnt="0"/>
      <dgm:spPr/>
    </dgm:pt>
    <dgm:pt modelId="{03B75FB0-2E23-4F92-85E5-A8AA3E37B1F1}" type="pres">
      <dgm:prSet presAssocID="{5282A4D3-DA1A-4057-951D-F0F859C7F1E8}" presName="bkgdShape" presStyleLbl="node1" presStyleIdx="1" presStyleCnt="6"/>
      <dgm:spPr/>
      <dgm:t>
        <a:bodyPr/>
        <a:lstStyle/>
        <a:p>
          <a:endParaRPr lang="ru-RU"/>
        </a:p>
      </dgm:t>
    </dgm:pt>
    <dgm:pt modelId="{5FDB62DF-8A25-4829-B6DF-EA42FFB9280C}" type="pres">
      <dgm:prSet presAssocID="{5282A4D3-DA1A-4057-951D-F0F859C7F1E8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07EC2-D713-47EA-A0AD-3FC7F912721F}" type="pres">
      <dgm:prSet presAssocID="{5282A4D3-DA1A-4057-951D-F0F859C7F1E8}" presName="invisiNode" presStyleLbl="node1" presStyleIdx="1" presStyleCnt="6"/>
      <dgm:spPr/>
    </dgm:pt>
    <dgm:pt modelId="{3F6BA85F-2A0A-44C7-97C6-848D68BA3F42}" type="pres">
      <dgm:prSet presAssocID="{5282A4D3-DA1A-4057-951D-F0F859C7F1E8}" presName="imagNode" presStyleLbl="fgImgPlace1" presStyleIdx="1" presStyleCnt="6" custScaleX="102824" custScaleY="8097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2F692E29-9ED2-4ED5-9BCC-A42EB912FFE6}" type="pres">
      <dgm:prSet presAssocID="{ACC56FE7-9940-4A8E-98FC-87C9E1A40D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3EE345E-D4EB-4876-B6F0-07A81ADA1B67}" type="pres">
      <dgm:prSet presAssocID="{1581FB28-FD79-4587-98E1-42780FEF4098}" presName="compNode" presStyleCnt="0"/>
      <dgm:spPr/>
    </dgm:pt>
    <dgm:pt modelId="{F434F11A-21FC-4879-9F2D-FACB606FCB4D}" type="pres">
      <dgm:prSet presAssocID="{1581FB28-FD79-4587-98E1-42780FEF4098}" presName="bkgdShape" presStyleLbl="node1" presStyleIdx="2" presStyleCnt="6" custLinFactNeighborX="-1825" custLinFactNeighborY="2619"/>
      <dgm:spPr/>
      <dgm:t>
        <a:bodyPr/>
        <a:lstStyle/>
        <a:p>
          <a:endParaRPr lang="ru-RU"/>
        </a:p>
      </dgm:t>
    </dgm:pt>
    <dgm:pt modelId="{C5D2F177-A40F-426B-AC78-8F4C240629B6}" type="pres">
      <dgm:prSet presAssocID="{1581FB28-FD79-4587-98E1-42780FEF4098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019B3-EBBE-4380-848A-F0659BC48A0F}" type="pres">
      <dgm:prSet presAssocID="{1581FB28-FD79-4587-98E1-42780FEF4098}" presName="invisiNode" presStyleLbl="node1" presStyleIdx="2" presStyleCnt="6"/>
      <dgm:spPr/>
    </dgm:pt>
    <dgm:pt modelId="{FAAFC4C9-901B-41E9-B184-7C726DB3ABDF}" type="pres">
      <dgm:prSet presAssocID="{1581FB28-FD79-4587-98E1-42780FEF4098}" presName="imagNode" presStyleLbl="fgImgPlace1" presStyleIdx="2" presStyleCnt="6" custScaleX="105908" custScaleY="809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ru-RU"/>
        </a:p>
      </dgm:t>
    </dgm:pt>
    <dgm:pt modelId="{8A090DE1-5E51-4862-AD05-7F3F46294F1D}" type="pres">
      <dgm:prSet presAssocID="{D6302D51-EF98-4486-B70A-6DCF647BED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A8F1189-6732-4312-8E69-FC9094DDDF59}" type="pres">
      <dgm:prSet presAssocID="{EFE9D4B4-D161-4301-9863-82D556FBD073}" presName="compNode" presStyleCnt="0"/>
      <dgm:spPr/>
    </dgm:pt>
    <dgm:pt modelId="{C188369B-6051-4551-84AE-CDCEDC8CE079}" type="pres">
      <dgm:prSet presAssocID="{EFE9D4B4-D161-4301-9863-82D556FBD073}" presName="bkgdShape" presStyleLbl="node1" presStyleIdx="3" presStyleCnt="6" custLinFactNeighborX="-1500" custLinFactNeighborY="-1421"/>
      <dgm:spPr/>
      <dgm:t>
        <a:bodyPr/>
        <a:lstStyle/>
        <a:p>
          <a:endParaRPr lang="ru-RU"/>
        </a:p>
      </dgm:t>
    </dgm:pt>
    <dgm:pt modelId="{C02EBD61-0552-486A-BD81-A86F952A73A1}" type="pres">
      <dgm:prSet presAssocID="{EFE9D4B4-D161-4301-9863-82D556FBD073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4D7D7-1974-43C6-A1AF-7B2BC95A54BC}" type="pres">
      <dgm:prSet presAssocID="{EFE9D4B4-D161-4301-9863-82D556FBD073}" presName="invisiNode" presStyleLbl="node1" presStyleIdx="3" presStyleCnt="6"/>
      <dgm:spPr/>
    </dgm:pt>
    <dgm:pt modelId="{FD7B6946-25FD-496A-8451-10D0DC5F9BBC}" type="pres">
      <dgm:prSet presAssocID="{EFE9D4B4-D161-4301-9863-82D556FBD073}" presName="imagNode" presStyleLbl="fgImgPlace1" presStyleIdx="3" presStyleCnt="6" custScaleX="103596" custScaleY="84270" custLinFactNeighborX="-1357" custLinFactNeighborY="-228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  <dgm:pt modelId="{D5482391-0171-4E09-9ABB-056C76498038}" type="pres">
      <dgm:prSet presAssocID="{A0CE60BD-FC6D-46B6-8532-7D27AC2A457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F23CB38-5E37-4FB4-A1F9-D91C2E8E697D}" type="pres">
      <dgm:prSet presAssocID="{A1ED3EB2-FFAA-4209-8FF5-931D1B7FE329}" presName="compNode" presStyleCnt="0"/>
      <dgm:spPr/>
    </dgm:pt>
    <dgm:pt modelId="{F85F8FCC-F7A6-4DDD-B9F9-09997BEAA05E}" type="pres">
      <dgm:prSet presAssocID="{A1ED3EB2-FFAA-4209-8FF5-931D1B7FE329}" presName="bkgdShape" presStyleLbl="node1" presStyleIdx="4" presStyleCnt="6"/>
      <dgm:spPr/>
      <dgm:t>
        <a:bodyPr/>
        <a:lstStyle/>
        <a:p>
          <a:endParaRPr lang="ru-RU"/>
        </a:p>
      </dgm:t>
    </dgm:pt>
    <dgm:pt modelId="{2E92648A-57DB-41B2-8793-C286722575E6}" type="pres">
      <dgm:prSet presAssocID="{A1ED3EB2-FFAA-4209-8FF5-931D1B7FE329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9B375-2813-43FD-AF34-D09023CE4AE5}" type="pres">
      <dgm:prSet presAssocID="{A1ED3EB2-FFAA-4209-8FF5-931D1B7FE329}" presName="invisiNode" presStyleLbl="node1" presStyleIdx="4" presStyleCnt="6"/>
      <dgm:spPr/>
    </dgm:pt>
    <dgm:pt modelId="{F8A4067C-1C33-476A-AC7D-5D39EB836C12}" type="pres">
      <dgm:prSet presAssocID="{A1ED3EB2-FFAA-4209-8FF5-931D1B7FE329}" presName="imagNode" presStyleLbl="fgImgPlace1" presStyleIdx="4" presStyleCnt="6" custScaleX="100133" custScaleY="8419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7B01A4BA-3227-4CC8-8F4D-1B16B7413D45}" type="pres">
      <dgm:prSet presAssocID="{A9666C0D-AC4D-4C2F-BA33-A7DB008C9A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FDB0001-4E1D-4902-A5F0-841DB5D497C7}" type="pres">
      <dgm:prSet presAssocID="{A9BC8F39-52B7-4D2E-92FA-99DC3A95D1F0}" presName="compNode" presStyleCnt="0"/>
      <dgm:spPr/>
    </dgm:pt>
    <dgm:pt modelId="{D05AC859-84FB-498A-B94D-2BFA2006DBC9}" type="pres">
      <dgm:prSet presAssocID="{A9BC8F39-52B7-4D2E-92FA-99DC3A95D1F0}" presName="bkgdShape" presStyleLbl="node1" presStyleIdx="5" presStyleCnt="6"/>
      <dgm:spPr/>
      <dgm:t>
        <a:bodyPr/>
        <a:lstStyle/>
        <a:p>
          <a:endParaRPr lang="ru-RU"/>
        </a:p>
      </dgm:t>
    </dgm:pt>
    <dgm:pt modelId="{387DE2BA-A7B9-4EB2-AE91-A00284762B38}" type="pres">
      <dgm:prSet presAssocID="{A9BC8F39-52B7-4D2E-92FA-99DC3A95D1F0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E5496-E081-45C9-AA74-46589B223843}" type="pres">
      <dgm:prSet presAssocID="{A9BC8F39-52B7-4D2E-92FA-99DC3A95D1F0}" presName="invisiNode" presStyleLbl="node1" presStyleIdx="5" presStyleCnt="6"/>
      <dgm:spPr/>
    </dgm:pt>
    <dgm:pt modelId="{01093001-C053-4B5A-AC21-2168886E4A54}" type="pres">
      <dgm:prSet presAssocID="{A9BC8F39-52B7-4D2E-92FA-99DC3A95D1F0}" presName="imagNode" presStyleLbl="fgImgPlace1" presStyleIdx="5" presStyleCnt="6" custScaleX="106352" custScaleY="8419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</dgm:ptLst>
  <dgm:cxnLst>
    <dgm:cxn modelId="{BF1B3F15-4F79-48EE-B245-72E0D4BFB53A}" type="presOf" srcId="{EFE9D4B4-D161-4301-9863-82D556FBD073}" destId="{C02EBD61-0552-486A-BD81-A86F952A73A1}" srcOrd="1" destOrd="0" presId="urn:microsoft.com/office/officeart/2005/8/layout/hList7#1"/>
    <dgm:cxn modelId="{079F8236-9981-442D-A2BF-2B2A80316425}" type="presOf" srcId="{A0CE60BD-FC6D-46B6-8532-7D27AC2A4572}" destId="{D5482391-0171-4E09-9ABB-056C76498038}" srcOrd="0" destOrd="0" presId="urn:microsoft.com/office/officeart/2005/8/layout/hList7#1"/>
    <dgm:cxn modelId="{DFCCF26E-5118-4A9B-9736-4DC607AA5B55}" type="presOf" srcId="{1581FB28-FD79-4587-98E1-42780FEF4098}" destId="{F434F11A-21FC-4879-9F2D-FACB606FCB4D}" srcOrd="0" destOrd="0" presId="urn:microsoft.com/office/officeart/2005/8/layout/hList7#1"/>
    <dgm:cxn modelId="{064852DE-1D3A-4525-9A7A-8DBA40D0DD0F}" type="presOf" srcId="{5282A4D3-DA1A-4057-951D-F0F859C7F1E8}" destId="{5FDB62DF-8A25-4829-B6DF-EA42FFB9280C}" srcOrd="1" destOrd="0" presId="urn:microsoft.com/office/officeart/2005/8/layout/hList7#1"/>
    <dgm:cxn modelId="{65F8DF53-429B-4904-93EC-70A5F3616D66}" type="presOf" srcId="{1581FB28-FD79-4587-98E1-42780FEF4098}" destId="{C5D2F177-A40F-426B-AC78-8F4C240629B6}" srcOrd="1" destOrd="0" presId="urn:microsoft.com/office/officeart/2005/8/layout/hList7#1"/>
    <dgm:cxn modelId="{60A6B437-5D96-41C1-B0B6-00A2DFC9C0DC}" srcId="{E9F2CA55-F234-47BF-B879-1F4FA488FB7D}" destId="{A1ED3EB2-FFAA-4209-8FF5-931D1B7FE329}" srcOrd="4" destOrd="0" parTransId="{C83DEDAD-FD66-4B8F-835A-BD9B8F36454D}" sibTransId="{A9666C0D-AC4D-4C2F-BA33-A7DB008C9AFE}"/>
    <dgm:cxn modelId="{21F2F4C8-AA2B-41CA-9BDE-56D56C3B732C}" type="presOf" srcId="{A1ED3EB2-FFAA-4209-8FF5-931D1B7FE329}" destId="{2E92648A-57DB-41B2-8793-C286722575E6}" srcOrd="1" destOrd="0" presId="urn:microsoft.com/office/officeart/2005/8/layout/hList7#1"/>
    <dgm:cxn modelId="{D020CEF8-0806-4506-B405-E7D063FB5D94}" srcId="{E9F2CA55-F234-47BF-B879-1F4FA488FB7D}" destId="{A9BC8F39-52B7-4D2E-92FA-99DC3A95D1F0}" srcOrd="5" destOrd="0" parTransId="{405D2A0B-F8B0-4354-92C0-9BF04B63DB2F}" sibTransId="{9CCDAD4D-43DB-4F90-BFFC-548F7EF2AA3D}"/>
    <dgm:cxn modelId="{6FE4A7F6-3332-42FD-AD55-BD8F0142B45F}" srcId="{E9F2CA55-F234-47BF-B879-1F4FA488FB7D}" destId="{5282A4D3-DA1A-4057-951D-F0F859C7F1E8}" srcOrd="1" destOrd="0" parTransId="{CF4DDD71-D868-4DBF-9B90-C61344C8D9B9}" sibTransId="{ACC56FE7-9940-4A8E-98FC-87C9E1A40DFA}"/>
    <dgm:cxn modelId="{5C91DED0-8026-4F1B-9033-0BB9CBC18C5A}" type="presOf" srcId="{A9BC8F39-52B7-4D2E-92FA-99DC3A95D1F0}" destId="{387DE2BA-A7B9-4EB2-AE91-A00284762B38}" srcOrd="1" destOrd="0" presId="urn:microsoft.com/office/officeart/2005/8/layout/hList7#1"/>
    <dgm:cxn modelId="{3C021A1E-3448-47D6-A51E-E0E9A1DFF86A}" type="presOf" srcId="{ACC56FE7-9940-4A8E-98FC-87C9E1A40DFA}" destId="{2F692E29-9ED2-4ED5-9BCC-A42EB912FFE6}" srcOrd="0" destOrd="0" presId="urn:microsoft.com/office/officeart/2005/8/layout/hList7#1"/>
    <dgm:cxn modelId="{8D3649B1-2EB6-4E17-874A-0CFCCB222BBC}" type="presOf" srcId="{EFE9D4B4-D161-4301-9863-82D556FBD073}" destId="{C188369B-6051-4551-84AE-CDCEDC8CE079}" srcOrd="0" destOrd="0" presId="urn:microsoft.com/office/officeart/2005/8/layout/hList7#1"/>
    <dgm:cxn modelId="{8C769D0E-A130-4AD6-A599-84877EFA5775}" type="presOf" srcId="{5282A4D3-DA1A-4057-951D-F0F859C7F1E8}" destId="{03B75FB0-2E23-4F92-85E5-A8AA3E37B1F1}" srcOrd="0" destOrd="0" presId="urn:microsoft.com/office/officeart/2005/8/layout/hList7#1"/>
    <dgm:cxn modelId="{F6306836-0399-4824-951B-31597CE4A26F}" type="presOf" srcId="{8F5A4FC9-820C-42D2-9E03-89111A746D08}" destId="{76BE60D8-C720-49B7-913C-5CF36DEACC51}" srcOrd="0" destOrd="0" presId="urn:microsoft.com/office/officeart/2005/8/layout/hList7#1"/>
    <dgm:cxn modelId="{33BBE959-D764-4F5B-B8B3-8F93E4E4FF54}" type="presOf" srcId="{D6302D51-EF98-4486-B70A-6DCF647BED16}" destId="{8A090DE1-5E51-4862-AD05-7F3F46294F1D}" srcOrd="0" destOrd="0" presId="urn:microsoft.com/office/officeart/2005/8/layout/hList7#1"/>
    <dgm:cxn modelId="{C1240BC2-9142-40E0-BDE8-278C917325B5}" srcId="{E9F2CA55-F234-47BF-B879-1F4FA488FB7D}" destId="{8F5A4FC9-820C-42D2-9E03-89111A746D08}" srcOrd="0" destOrd="0" parTransId="{07CB2CDE-0F64-4D37-9AD8-9F123E46BE7D}" sibTransId="{98A9AE45-A97C-4A61-93A4-11ADD9022BE6}"/>
    <dgm:cxn modelId="{67E42721-3DC9-46AE-A61F-3D84CDE4EAD6}" srcId="{E9F2CA55-F234-47BF-B879-1F4FA488FB7D}" destId="{1581FB28-FD79-4587-98E1-42780FEF4098}" srcOrd="2" destOrd="0" parTransId="{241265B1-B185-49A1-B8D2-A4963853BAAE}" sibTransId="{D6302D51-EF98-4486-B70A-6DCF647BED16}"/>
    <dgm:cxn modelId="{39C90084-759A-4753-A905-8CA89D81476C}" srcId="{E9F2CA55-F234-47BF-B879-1F4FA488FB7D}" destId="{EFE9D4B4-D161-4301-9863-82D556FBD073}" srcOrd="3" destOrd="0" parTransId="{5C86BAA8-60B3-4686-B2F8-EC861EF3B1D1}" sibTransId="{A0CE60BD-FC6D-46B6-8532-7D27AC2A4572}"/>
    <dgm:cxn modelId="{52D9D8DD-72A5-4CA6-960C-BE21164CED7C}" type="presOf" srcId="{A9BC8F39-52B7-4D2E-92FA-99DC3A95D1F0}" destId="{D05AC859-84FB-498A-B94D-2BFA2006DBC9}" srcOrd="0" destOrd="0" presId="urn:microsoft.com/office/officeart/2005/8/layout/hList7#1"/>
    <dgm:cxn modelId="{A9AD104A-618C-48D6-AC7D-77D9D455CAE0}" type="presOf" srcId="{E9F2CA55-F234-47BF-B879-1F4FA488FB7D}" destId="{2927C2D3-7DF2-45A0-919F-F786C962A5EA}" srcOrd="0" destOrd="0" presId="urn:microsoft.com/office/officeart/2005/8/layout/hList7#1"/>
    <dgm:cxn modelId="{13C6B359-512B-4E60-8C6A-E0331C8E6312}" type="presOf" srcId="{A9666C0D-AC4D-4C2F-BA33-A7DB008C9AFE}" destId="{7B01A4BA-3227-4CC8-8F4D-1B16B7413D45}" srcOrd="0" destOrd="0" presId="urn:microsoft.com/office/officeart/2005/8/layout/hList7#1"/>
    <dgm:cxn modelId="{942FF7DE-23AA-4B90-B278-E3EC5E72B266}" type="presOf" srcId="{A1ED3EB2-FFAA-4209-8FF5-931D1B7FE329}" destId="{F85F8FCC-F7A6-4DDD-B9F9-09997BEAA05E}" srcOrd="0" destOrd="0" presId="urn:microsoft.com/office/officeart/2005/8/layout/hList7#1"/>
    <dgm:cxn modelId="{C0412AF3-2141-4F18-A7AB-67EE2FD649A0}" type="presOf" srcId="{98A9AE45-A97C-4A61-93A4-11ADD9022BE6}" destId="{96E9168A-3D46-4A84-B46A-CD531B8B9F95}" srcOrd="0" destOrd="0" presId="urn:microsoft.com/office/officeart/2005/8/layout/hList7#1"/>
    <dgm:cxn modelId="{CEA4305E-5E7B-4739-B956-B00900244E8E}" type="presOf" srcId="{8F5A4FC9-820C-42D2-9E03-89111A746D08}" destId="{15642520-5843-4613-A7C2-AD21B68CC24F}" srcOrd="1" destOrd="0" presId="urn:microsoft.com/office/officeart/2005/8/layout/hList7#1"/>
    <dgm:cxn modelId="{0328AD0B-949A-42F7-BD1A-FEFF79E5CFA5}" type="presParOf" srcId="{2927C2D3-7DF2-45A0-919F-F786C962A5EA}" destId="{DAEAD38E-E00F-4862-B0DE-3F36928D05BD}" srcOrd="0" destOrd="0" presId="urn:microsoft.com/office/officeart/2005/8/layout/hList7#1"/>
    <dgm:cxn modelId="{62CA48BE-10C8-4D82-A07B-1815D4FFEBC4}" type="presParOf" srcId="{2927C2D3-7DF2-45A0-919F-F786C962A5EA}" destId="{339694CE-AB6C-44B0-A8C0-6F0764C844AD}" srcOrd="1" destOrd="0" presId="urn:microsoft.com/office/officeart/2005/8/layout/hList7#1"/>
    <dgm:cxn modelId="{789708C5-AC21-44AB-84FA-9BF26759E37A}" type="presParOf" srcId="{339694CE-AB6C-44B0-A8C0-6F0764C844AD}" destId="{3958504B-689D-40DE-BABA-5D8C1C041537}" srcOrd="0" destOrd="0" presId="urn:microsoft.com/office/officeart/2005/8/layout/hList7#1"/>
    <dgm:cxn modelId="{B1780020-E792-41F6-97B3-C77C4509279D}" type="presParOf" srcId="{3958504B-689D-40DE-BABA-5D8C1C041537}" destId="{76BE60D8-C720-49B7-913C-5CF36DEACC51}" srcOrd="0" destOrd="0" presId="urn:microsoft.com/office/officeart/2005/8/layout/hList7#1"/>
    <dgm:cxn modelId="{78FBBCD3-E1FA-42CC-8F43-0728DFE2F21E}" type="presParOf" srcId="{3958504B-689D-40DE-BABA-5D8C1C041537}" destId="{15642520-5843-4613-A7C2-AD21B68CC24F}" srcOrd="1" destOrd="0" presId="urn:microsoft.com/office/officeart/2005/8/layout/hList7#1"/>
    <dgm:cxn modelId="{A6D9BE42-929E-44BB-8E18-2036476CB721}" type="presParOf" srcId="{3958504B-689D-40DE-BABA-5D8C1C041537}" destId="{8AB40F6C-417B-4335-90CA-9D34E6B3468D}" srcOrd="2" destOrd="0" presId="urn:microsoft.com/office/officeart/2005/8/layout/hList7#1"/>
    <dgm:cxn modelId="{44C6C021-1FED-4660-8F2E-3D4DED5C7BFC}" type="presParOf" srcId="{3958504B-689D-40DE-BABA-5D8C1C041537}" destId="{C72AE60B-BEBC-4AE7-89BD-D13D404A161D}" srcOrd="3" destOrd="0" presId="urn:microsoft.com/office/officeart/2005/8/layout/hList7#1"/>
    <dgm:cxn modelId="{8DB1542C-25E0-482D-A335-14062E7671B3}" type="presParOf" srcId="{339694CE-AB6C-44B0-A8C0-6F0764C844AD}" destId="{96E9168A-3D46-4A84-B46A-CD531B8B9F95}" srcOrd="1" destOrd="0" presId="urn:microsoft.com/office/officeart/2005/8/layout/hList7#1"/>
    <dgm:cxn modelId="{37AA2983-0B73-4EB1-82DD-6CC2BE7EF4C4}" type="presParOf" srcId="{339694CE-AB6C-44B0-A8C0-6F0764C844AD}" destId="{8A321701-828F-4100-BB43-E6D34CF9F2BB}" srcOrd="2" destOrd="0" presId="urn:microsoft.com/office/officeart/2005/8/layout/hList7#1"/>
    <dgm:cxn modelId="{D3EA9B0B-47B0-49BB-B19E-62C6249E4A86}" type="presParOf" srcId="{8A321701-828F-4100-BB43-E6D34CF9F2BB}" destId="{03B75FB0-2E23-4F92-85E5-A8AA3E37B1F1}" srcOrd="0" destOrd="0" presId="urn:microsoft.com/office/officeart/2005/8/layout/hList7#1"/>
    <dgm:cxn modelId="{C4CD197E-BB54-4AC4-AE02-280EBA09598C}" type="presParOf" srcId="{8A321701-828F-4100-BB43-E6D34CF9F2BB}" destId="{5FDB62DF-8A25-4829-B6DF-EA42FFB9280C}" srcOrd="1" destOrd="0" presId="urn:microsoft.com/office/officeart/2005/8/layout/hList7#1"/>
    <dgm:cxn modelId="{EE4C66B1-3115-4C9C-BFD9-D02D45F53AFC}" type="presParOf" srcId="{8A321701-828F-4100-BB43-E6D34CF9F2BB}" destId="{88507EC2-D713-47EA-A0AD-3FC7F912721F}" srcOrd="2" destOrd="0" presId="urn:microsoft.com/office/officeart/2005/8/layout/hList7#1"/>
    <dgm:cxn modelId="{E3C6906F-9CF5-475D-A8C3-582D017E1098}" type="presParOf" srcId="{8A321701-828F-4100-BB43-E6D34CF9F2BB}" destId="{3F6BA85F-2A0A-44C7-97C6-848D68BA3F42}" srcOrd="3" destOrd="0" presId="urn:microsoft.com/office/officeart/2005/8/layout/hList7#1"/>
    <dgm:cxn modelId="{D2A67276-B0D2-4F23-80A9-0024E3D52AD2}" type="presParOf" srcId="{339694CE-AB6C-44B0-A8C0-6F0764C844AD}" destId="{2F692E29-9ED2-4ED5-9BCC-A42EB912FFE6}" srcOrd="3" destOrd="0" presId="urn:microsoft.com/office/officeart/2005/8/layout/hList7#1"/>
    <dgm:cxn modelId="{0699E938-C806-4FD0-881F-3E8CF7AC115A}" type="presParOf" srcId="{339694CE-AB6C-44B0-A8C0-6F0764C844AD}" destId="{C3EE345E-D4EB-4876-B6F0-07A81ADA1B67}" srcOrd="4" destOrd="0" presId="urn:microsoft.com/office/officeart/2005/8/layout/hList7#1"/>
    <dgm:cxn modelId="{B65ECA78-1B5B-485C-ADB7-0A921F472D5F}" type="presParOf" srcId="{C3EE345E-D4EB-4876-B6F0-07A81ADA1B67}" destId="{F434F11A-21FC-4879-9F2D-FACB606FCB4D}" srcOrd="0" destOrd="0" presId="urn:microsoft.com/office/officeart/2005/8/layout/hList7#1"/>
    <dgm:cxn modelId="{9C73C9DA-A1C3-4351-889F-05CF8A0345C1}" type="presParOf" srcId="{C3EE345E-D4EB-4876-B6F0-07A81ADA1B67}" destId="{C5D2F177-A40F-426B-AC78-8F4C240629B6}" srcOrd="1" destOrd="0" presId="urn:microsoft.com/office/officeart/2005/8/layout/hList7#1"/>
    <dgm:cxn modelId="{52AFA948-6B74-4513-8C0E-05B8DE2E3A5E}" type="presParOf" srcId="{C3EE345E-D4EB-4876-B6F0-07A81ADA1B67}" destId="{B50019B3-EBBE-4380-848A-F0659BC48A0F}" srcOrd="2" destOrd="0" presId="urn:microsoft.com/office/officeart/2005/8/layout/hList7#1"/>
    <dgm:cxn modelId="{C6963051-1C83-4988-AE19-7A4779BA6077}" type="presParOf" srcId="{C3EE345E-D4EB-4876-B6F0-07A81ADA1B67}" destId="{FAAFC4C9-901B-41E9-B184-7C726DB3ABDF}" srcOrd="3" destOrd="0" presId="urn:microsoft.com/office/officeart/2005/8/layout/hList7#1"/>
    <dgm:cxn modelId="{05977F56-AC80-4290-BF10-981F3160F600}" type="presParOf" srcId="{339694CE-AB6C-44B0-A8C0-6F0764C844AD}" destId="{8A090DE1-5E51-4862-AD05-7F3F46294F1D}" srcOrd="5" destOrd="0" presId="urn:microsoft.com/office/officeart/2005/8/layout/hList7#1"/>
    <dgm:cxn modelId="{63BFBF4B-1277-4797-BAB7-A2E0C2CD45CC}" type="presParOf" srcId="{339694CE-AB6C-44B0-A8C0-6F0764C844AD}" destId="{FA8F1189-6732-4312-8E69-FC9094DDDF59}" srcOrd="6" destOrd="0" presId="urn:microsoft.com/office/officeart/2005/8/layout/hList7#1"/>
    <dgm:cxn modelId="{D12AA717-B1BF-4D0D-A452-2295C240976E}" type="presParOf" srcId="{FA8F1189-6732-4312-8E69-FC9094DDDF59}" destId="{C188369B-6051-4551-84AE-CDCEDC8CE079}" srcOrd="0" destOrd="0" presId="urn:microsoft.com/office/officeart/2005/8/layout/hList7#1"/>
    <dgm:cxn modelId="{9ABABA56-3F29-4D26-8D42-E5B79E13F03B}" type="presParOf" srcId="{FA8F1189-6732-4312-8E69-FC9094DDDF59}" destId="{C02EBD61-0552-486A-BD81-A86F952A73A1}" srcOrd="1" destOrd="0" presId="urn:microsoft.com/office/officeart/2005/8/layout/hList7#1"/>
    <dgm:cxn modelId="{6844D836-C7ED-42D0-8853-93B185208DB3}" type="presParOf" srcId="{FA8F1189-6732-4312-8E69-FC9094DDDF59}" destId="{3024D7D7-1974-43C6-A1AF-7B2BC95A54BC}" srcOrd="2" destOrd="0" presId="urn:microsoft.com/office/officeart/2005/8/layout/hList7#1"/>
    <dgm:cxn modelId="{1C9ABDB7-F4AE-4750-A208-1E1EBE1EBBE2}" type="presParOf" srcId="{FA8F1189-6732-4312-8E69-FC9094DDDF59}" destId="{FD7B6946-25FD-496A-8451-10D0DC5F9BBC}" srcOrd="3" destOrd="0" presId="urn:microsoft.com/office/officeart/2005/8/layout/hList7#1"/>
    <dgm:cxn modelId="{4D5296E2-0733-45F1-887B-2A4CC1489A74}" type="presParOf" srcId="{339694CE-AB6C-44B0-A8C0-6F0764C844AD}" destId="{D5482391-0171-4E09-9ABB-056C76498038}" srcOrd="7" destOrd="0" presId="urn:microsoft.com/office/officeart/2005/8/layout/hList7#1"/>
    <dgm:cxn modelId="{87B1CBF8-DCCD-42A4-9D59-EA249BA89247}" type="presParOf" srcId="{339694CE-AB6C-44B0-A8C0-6F0764C844AD}" destId="{1F23CB38-5E37-4FB4-A1F9-D91C2E8E697D}" srcOrd="8" destOrd="0" presId="urn:microsoft.com/office/officeart/2005/8/layout/hList7#1"/>
    <dgm:cxn modelId="{ECC7D3AD-FE19-44BC-90FD-03F3ADC52CAB}" type="presParOf" srcId="{1F23CB38-5E37-4FB4-A1F9-D91C2E8E697D}" destId="{F85F8FCC-F7A6-4DDD-B9F9-09997BEAA05E}" srcOrd="0" destOrd="0" presId="urn:microsoft.com/office/officeart/2005/8/layout/hList7#1"/>
    <dgm:cxn modelId="{91152FDC-B9C9-41E2-8659-5A919419A8A8}" type="presParOf" srcId="{1F23CB38-5E37-4FB4-A1F9-D91C2E8E697D}" destId="{2E92648A-57DB-41B2-8793-C286722575E6}" srcOrd="1" destOrd="0" presId="urn:microsoft.com/office/officeart/2005/8/layout/hList7#1"/>
    <dgm:cxn modelId="{D208FD57-A8AD-4CBD-8059-7694EB243F28}" type="presParOf" srcId="{1F23CB38-5E37-4FB4-A1F9-D91C2E8E697D}" destId="{DD09B375-2813-43FD-AF34-D09023CE4AE5}" srcOrd="2" destOrd="0" presId="urn:microsoft.com/office/officeart/2005/8/layout/hList7#1"/>
    <dgm:cxn modelId="{7F19AE53-C071-41A5-8483-E5F532418F76}" type="presParOf" srcId="{1F23CB38-5E37-4FB4-A1F9-D91C2E8E697D}" destId="{F8A4067C-1C33-476A-AC7D-5D39EB836C12}" srcOrd="3" destOrd="0" presId="urn:microsoft.com/office/officeart/2005/8/layout/hList7#1"/>
    <dgm:cxn modelId="{8210D90E-71C2-458B-87FC-6BF58079710B}" type="presParOf" srcId="{339694CE-AB6C-44B0-A8C0-6F0764C844AD}" destId="{7B01A4BA-3227-4CC8-8F4D-1B16B7413D45}" srcOrd="9" destOrd="0" presId="urn:microsoft.com/office/officeart/2005/8/layout/hList7#1"/>
    <dgm:cxn modelId="{B390C7BE-D5C6-41AA-895C-001E3BF636C7}" type="presParOf" srcId="{339694CE-AB6C-44B0-A8C0-6F0764C844AD}" destId="{4FDB0001-4E1D-4902-A5F0-841DB5D497C7}" srcOrd="10" destOrd="0" presId="urn:microsoft.com/office/officeart/2005/8/layout/hList7#1"/>
    <dgm:cxn modelId="{DEB9A25D-2E1C-40B1-A416-54EAA9E5DFAF}" type="presParOf" srcId="{4FDB0001-4E1D-4902-A5F0-841DB5D497C7}" destId="{D05AC859-84FB-498A-B94D-2BFA2006DBC9}" srcOrd="0" destOrd="0" presId="urn:microsoft.com/office/officeart/2005/8/layout/hList7#1"/>
    <dgm:cxn modelId="{025CCA50-3495-45E9-8BCD-CD2E59DAF754}" type="presParOf" srcId="{4FDB0001-4E1D-4902-A5F0-841DB5D497C7}" destId="{387DE2BA-A7B9-4EB2-AE91-A00284762B38}" srcOrd="1" destOrd="0" presId="urn:microsoft.com/office/officeart/2005/8/layout/hList7#1"/>
    <dgm:cxn modelId="{E9764BBE-AEA7-4317-9AA0-BB1AC277157E}" type="presParOf" srcId="{4FDB0001-4E1D-4902-A5F0-841DB5D497C7}" destId="{0E9E5496-E081-45C9-AA74-46589B223843}" srcOrd="2" destOrd="0" presId="urn:microsoft.com/office/officeart/2005/8/layout/hList7#1"/>
    <dgm:cxn modelId="{83F1EE0B-8DD7-429D-89D8-80A29210331F}" type="presParOf" srcId="{4FDB0001-4E1D-4902-A5F0-841DB5D497C7}" destId="{01093001-C053-4B5A-AC21-2168886E4A5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0A074-5C3E-41BC-93F3-52D2AD74C03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4B6AA-03D4-4857-A5F7-419BCA6E4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62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4B6AA-03D4-4857-A5F7-419BCA6E42F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38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08EE97-D1AE-42BD-805E-7F5F460C6DAF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780108"/>
          </a:xfrm>
        </p:spPr>
        <p:txBody>
          <a:bodyPr>
            <a:noAutofit/>
          </a:bodyPr>
          <a:lstStyle/>
          <a:p>
            <a:r>
              <a:rPr lang="ru-RU" sz="3200" dirty="0"/>
              <a:t>«</a:t>
            </a:r>
            <a:r>
              <a:rPr lang="ru-RU" sz="3200" b="1" dirty="0"/>
              <a:t>Оценка объектов и услуг торговли, общественного питания и бытового обслуживания населения на предмет обеспечения условий доступности для инвалидов»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03872"/>
            <a:ext cx="6400800" cy="39308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Правовые и организационные аспекты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disq.evland.ru/wp-content/uploads/2018/05/shop_infographic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996952"/>
            <a:ext cx="5509165" cy="3646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3764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220" y="3356992"/>
            <a:ext cx="8629171" cy="28083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15 мая 2017 года вступила в силу новая редакция </a:t>
            </a: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«СП 59.13330.2016. Свод правил. Доступность зданий и сооружений для маломобильных групп населения. Актуализированная редакция СНиП 35-01-2001»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latin typeface="Arial" pitchFamily="34" charset="0"/>
                <a:cs typeface="Arial" pitchFamily="34" charset="0"/>
              </a:rPr>
              <a:t>утвержденная приказом Министерства строительства и жилищно-коммунального хозяйства Российской Федерации от 14.11.2016 № 798/пр.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052" y="1484784"/>
            <a:ext cx="858964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ст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12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Федерального закона от 30.12.2009 № 384-Ф3 </a:t>
            </a:r>
            <a:r>
              <a:rPr lang="ru-RU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«Технический регламент о безопасности зданий и сооружений»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Жилые здания, объекты инженерной, транспортной и социальной инфраструктур должны быть спроектированы и построены таким образом, чтобы обеспечивалась их доступность для инвалидов и других групп населения с ограниченными возможностями передвижения</a:t>
            </a:r>
            <a:r>
              <a:rPr lang="ru-RU" sz="2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88640"/>
            <a:ext cx="3516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НОРМАТИВЫ В СТРОИТЕЛЬСТВЕ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61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2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u="sng" dirty="0">
                <a:latin typeface="Arial" pitchFamily="34" charset="0"/>
                <a:cs typeface="Arial" pitchFamily="34" charset="0"/>
              </a:rPr>
              <a:t>ВАЖНО!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практике проектирования и текущей адаптационной работы на объектах социальной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инфраструктуры, в том числе потребительского рынка нормы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СП 59.13330.2016 являются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обязательными для применения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638" y="1268760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Постановление Правительства РФ от 04.07.2020 N 985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"Об утверждении перечня национальных стандартов и сводов правил (частей таких стандартов и сводов правил), в результате применения которых на обязательной основе обеспечивается соблюдение требований Федерального закона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"Технический регламент о безопасности зданий и сооружений" и о признании утратившими силу некоторых актов Правительства Российской Федерации"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01008"/>
            <a:ext cx="8640960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П.43  СП 59.13330.2016 "СНиП 35-01-2001 "Доступность зданий и сооружений для маломобильных групп населения".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Разделы 1 (пункты 1.1 - 1.3), 2, 4 (кроме пункта 4.6), 5 (пункты 5.1.2 - 5.1.8, 5.1.10, 5.1.11, абзацы первый - четвертый, пятый и шестой пункта 5.1.12, пункты 5.1.13 - 5.1.16, абзац второй пункта 5.1.17, 5.2.1 - 5.2.5, 5.3.1 - 5.3.3), 6 (6.1.1, 6.1.2, 6.1.4 - 6.1.6, 6.1.8 (кроме абзаца седьмого), 6.1.9, 6.2.1 - 6.2.9, 6.2.10 (кроме абзаца второго), 6.2.11 - 6.2.13, абзац первый пункта 6.2.14, пункты 6.2.16 (кроме абзацев первого и третьего), 6.2.19 - 6.2.22, 6.2.24 - 6.2.32, 6.3.1 - 6.3.9, 6.4.1 - 6.4.3, 6.5.1, 6.5.2, абзац первый пункта 6.5.3, пункты 6.5.5, 6.5.6, 6.5.9), 7 (кроме абзацев второго и третьего пункта 7.1.7, абзаца второго пункта 7.2.2), 8 (за исключением пунктов 8.1.1, 8.1.5, 8.1.6, 8.2.5, абзаца второго пункта 8.5.8), 9 (пункты 9.1, 9.2, 9.4 - 9.10), приложение 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66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6195" y="801968"/>
            <a:ext cx="6336704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НОРМАТИВЫ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501" y="212837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Конкретные мероприятия по проектированию и адаптации существующей архитектурной среды в соответствии с учетом потребностей инвалидов и других МГН также регламентируют нормативные документы: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193" y="1700808"/>
            <a:ext cx="4072706" cy="4662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118.13330.2012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«Общественные здания и сооружения</a:t>
            </a:r>
          </a:p>
          <a:p>
            <a:pPr lvl="0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СП 136.13330.2012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«Здания и сооружения. Общие положения проектирования с учетом доступности для маломобильных групп населения», утвержден Приказом Федерального агентства по строительству и жилищно-коммунальному хозяйству 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137.13330.2012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«Жилая среда с планировочными элементами, доступными инвалидам. Правила проектирования», 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138. 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«Общественные здания и сооружения, доступные маломобильным группам населения. Правила проектирования»; 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139.13330.2012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«Здания и помещения с местами труда для инвалидов. Правила проектирования;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140.13330.2012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«Городская среда. Правила проектирования для маломобильных групп населения;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141.13330.2012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«Учреждения социального обслуживания маломобильных групп населения. Правила расчета и размещения;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142.13330.2012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«Здания центров </a:t>
            </a:r>
            <a:r>
              <a:rPr lang="ru-RU" sz="9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ресоциализации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Правила проектирования. Актуализированная редакция СП 35-107-2003;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143.13330.2012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«Помещения для досуговой и физкультурно-оздоровительной деятельности маломобильных групп населения. Правила проектирования;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144.13330.2012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«Центры и отделения гериатрического обслуживания. Правила проектирования;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145.13330.2012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«Дома-интернаты. Правила проектирования»;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146.13330.2012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«Геронтологические центры, дома сестринского ухода, хосписы. Правила проектирования»;</a:t>
            </a:r>
          </a:p>
          <a:p>
            <a:pPr lvl="0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СП 147.13330.2012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«Здания для учреждений социального обслуживания. Правила реконструкции»; 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148.13330.2012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«Помещения в учреждениях социального и медицинского обслуживания. Правила проектирования;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149.13330.2012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«Реабилитационные центры для детей и подростков с ограниченными возможностями»;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150.13330.2012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«Дома-интернаты для детей-инвалидов. Правила проектирования».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0899" y="1700808"/>
            <a:ext cx="4572000" cy="507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58178-2018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Сохранение объектов культурного наследия. Доступность объектов культурного наследия для маломобильных групп населения. общие требования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52875-2018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Указатели тактильные наземные для инвалидов по зрению. Технические требования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51261-2017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Устройства опорные стационарные реабилитационные. Типы и технические требования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32613-2014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Туристские услуги. Услуги туризма для людей с ограниченными физическими возможностями. Общие требования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latin typeface="Arial" pitchFamily="34" charset="0"/>
                <a:cs typeface="Arial" pitchFamily="34" charset="0"/>
              </a:rPr>
              <a:t>ГОСТ Р 55966-2014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Лифты. Специальные требования безопасности к лифтам, используемым для эвакуации инвалидов и других маломобильных групп населения»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55699-2013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 Доступные средства размещения для туристов с ограниченными физическими возможностями. Общие требования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52872-2019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 «Интернет-ресурсы и другая информация, предоставленная в электронно-цифровой форме. Приложения для стационарных и мобильных устройств, иные пользовательские интерфейсы»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58511-2019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 СИМВОЛЫ БРАЙЛЯ И ОФОРМЛЕНИЕ БРАЙЛЕВСКИХ ИЗДАНИЙ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55512-2019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РЕЛЬЕФНО-ГРАФИЧЕСКИЕ ИЗОБРАЖЕНИЯ ДЛЯ СЛЕПЫХ 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53874-2017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Реабилитация и </a:t>
            </a:r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абилитация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инвалидов. Основные виды реабилитационных и </a:t>
            </a:r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абилитационных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услуг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57891-2017 </a:t>
            </a:r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Тифлокомментирование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тифлокомментарий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. Термины и определения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56832-2015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ШРИФТ БРАЙЛЯ Требования и размеры. 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54738-2011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Реабилитация инвалидов. Услуги по социальной реабилитации инвалидов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52874-2007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 Рабочее место для инвалидов по зрению специальное. Порядок разработки и сопровождения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52873-2007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 «Синтезаторы речи для специальных компьютерных рабочих мест для инвалидов по зрению. Технические требования»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52871-2007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 «Дисплей для слабовидящих. Требования и характеристики»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52143-2003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Социальное обслуживание населения. Основные виды социальных услуг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52131-2003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Средства отображения информации знаковые для инвалидов. Технические требования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214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Процесс  оценки (мониторинга) доступности для инвалидов объектов и услуг организаций потребительского рынка. Особенности оценки доступности услуг для организаций торговли, общественного питания и бытового обслуживания населения.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1277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dirty="0">
                <a:latin typeface="Arial" pitchFamily="34" charset="0"/>
                <a:cs typeface="Arial" pitchFamily="34" charset="0"/>
              </a:rPr>
              <a:t> России от 23.12.2020 N 4608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"Об утверждении рекомендаций по оценке доступности для инвалидов объектов и услуг торговли, общественного питания и бытового обслуживания"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4437112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890567481"/>
              </p:ext>
            </p:extLst>
          </p:nvPr>
        </p:nvGraphicFramePr>
        <p:xfrm>
          <a:off x="266450" y="2198477"/>
          <a:ext cx="6564480" cy="46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948264" y="3068866"/>
            <a:ext cx="22499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КОМПЛЕКСНЫЙ ПОДХОД</a:t>
            </a:r>
          </a:p>
          <a:p>
            <a:r>
              <a:rPr lang="ru-RU" dirty="0" smtClean="0"/>
              <a:t>Доступность для инвалидов объектов и услуг потребительского рынка рассматривается в разрезе пяти нозологических групп инвалидности: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474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6424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Агрегированные* показатели доступности для инвалидов объекта потребительского рынка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318612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*Агрегированный</a:t>
            </a:r>
            <a:r>
              <a:rPr lang="ru-RU" sz="1400" dirty="0" smtClean="0"/>
              <a:t> - рассмотрение информации на различных уровнях ее обобщения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7724354"/>
              </p:ext>
            </p:extLst>
          </p:nvPr>
        </p:nvGraphicFramePr>
        <p:xfrm>
          <a:off x="467544" y="1278055"/>
          <a:ext cx="8280920" cy="5040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7704856"/>
              </a:tblGrid>
              <a:tr h="296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829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Доступность объекта потребительского рынка для инвалидов, передвигающихся на кресле-коляске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865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Доступность объекта потребительского рынка для инвалидов с нарушениями опорно-двигательного аппарата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677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Доступность объекта потребительского рынка для инвалидов с нарушениями слуха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677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Доступность объекта потребительского рынка для инвалидов с нарушениями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зрения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677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Доступность объекта потребительского рынка для инвалидов с ментальными нарушениями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1016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Доступность для инвалидов услуг, предоставляемых объектом потребительского рынка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701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87213287"/>
              </p:ext>
            </p:extLst>
          </p:nvPr>
        </p:nvGraphicFramePr>
        <p:xfrm>
          <a:off x="18527" y="764704"/>
          <a:ext cx="9144000" cy="549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1918" y="638132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Приказ Минтруда России №627 от 25 декабря 2012 г.</a:t>
            </a:r>
          </a:p>
        </p:txBody>
      </p:sp>
    </p:spTree>
    <p:extLst>
      <p:ext uri="{BB962C8B-B14F-4D97-AF65-F5344CB8AC3E}">
        <p14:creationId xmlns:p14="http://schemas.microsoft.com/office/powerpoint/2010/main" xmlns="" val="34995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2070707"/>
              </p:ext>
            </p:extLst>
          </p:nvPr>
        </p:nvGraphicFramePr>
        <p:xfrm>
          <a:off x="1" y="12356"/>
          <a:ext cx="9143999" cy="6845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4248"/>
                <a:gridCol w="1211233"/>
                <a:gridCol w="3528518"/>
              </a:tblGrid>
              <a:tr h="690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Основные структурно-функциональные зоны ОСИ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их виды)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Функционально-планировочные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элементы зоны (и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их особенности)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Территория, прилегающая к зданию (участок)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Вход (входы) на территорию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Путь (пути) движения на территории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Лестница (наружная)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Пандус (наружный)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Автостоянка и парковка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Вход (входы) в здание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Лестница (наружная)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Пандус (наружный)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Входная площадка (перед дверью)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Дверь (входная)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Тамбур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Путь (пути) движения внутри здания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(в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. пути эвакуации)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Коридор (вестибюль, зона ожидания, галерея, балкон)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Лестница (внутри здания)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Пандус (внутри здания)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Лифт пассажирский (или подъемник)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Дверь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Пути эвакуации (в т.ч. зоны безопасности)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Зона целевого назначения здания (целевого посещения объекта)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Вариант 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 - зона обслуживания граждан (в том числе инвалидов и других МГН)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кабинетная форма обслуживания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зальная форма обслуживания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прилавочная форма обслуживания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</a:tr>
              <a:tr h="245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форма обслуживания с перемещением по маршруту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кабина индивидуального обслуживания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Вариант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- места приложения труда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Вариант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III -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жилые помещения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Санитарно-гигиенические помещения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Туалетная комната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Душевая/ ванная комната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Бытовая комната (гардеробная)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Система информации на объекте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Визуальные средства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Акустические средства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Тактильные средства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36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8674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Частные показатели, характеризующие доступность объекта потребительского рынка для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инвалидов с учетом конкретных нозологий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13"/>
          <a:stretch/>
        </p:blipFill>
        <p:spPr bwMode="auto">
          <a:xfrm>
            <a:off x="251520" y="1747108"/>
            <a:ext cx="8603908" cy="40302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51520" y="1124744"/>
            <a:ext cx="8603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Частные показатели, характеризующие доступность объекта для инвалидов,  передвигающихся  на креслах-колясках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5898192"/>
            <a:ext cx="2341517" cy="90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71800" y="6027214"/>
            <a:ext cx="55801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 доступности соответствуют положениям строительных норм и правил, реализующим требования доступности зданий и сооружений для инвалидов (СП 59.13330.2016, СП 138.13330.2012, СП 136.13330.2012, СП 118.13330.2012)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16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Частные показатели, характеризующие доступность объекта для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инвалидов с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нарушениями опорно-двигательного аппарата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17" y="1268760"/>
            <a:ext cx="8644163" cy="37090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9" y="5301208"/>
            <a:ext cx="2795280" cy="129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93181" y="5623826"/>
            <a:ext cx="5667251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 доступности соответствуют положениям строительных норм и правил, реализующим требования доступности зданий и сооружений для инвалидов (СП 59.13330.2016, СП 138.13330.2012, СП 136.13330.2012, СП 118.13330.2012)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460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Частные показатели, характеризующие доступность объекта потребительского рынка для инвалидов с нарушениями слуха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7228262"/>
              </p:ext>
            </p:extLst>
          </p:nvPr>
        </p:nvGraphicFramePr>
        <p:xfrm>
          <a:off x="539552" y="1484784"/>
          <a:ext cx="8064896" cy="3563298"/>
        </p:xfrm>
        <a:graphic>
          <a:graphicData uri="http://schemas.openxmlformats.org/drawingml/2006/table">
            <a:tbl>
              <a:tblPr firstRow="1" firstCol="1" bandRow="1"/>
              <a:tblGrid>
                <a:gridCol w="8064896"/>
              </a:tblGrid>
              <a:tr h="1606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Доступность территории, прилегающей к зданию, в котором размещается объект потребительского рынка, входа в здание и пути движения внутри здания, в котором размещается объект потребительского рынка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Доступность входа на объект потребительского рынка и возможность продвижения в залах обслуживания на объекте потребительского рынка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Возможность получения услуги на объекте потребительского рынка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3730057" cy="161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5976" y="5549123"/>
            <a:ext cx="45720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 доступности соответствуют положениям строительных норм и правил, реализующим требования доступности зданий и сооружений для инвалидов (СП 59.13330.2016, СП 138.13330.2012, СП 136.13330.2012, СП 118.13330.2012)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11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298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2000" b="1" dirty="0"/>
              <a:t>Нормативно-правовое регулирование обеспечения требований доступности для инвалидов объектов и услуг организаций потребительского рынка, а также оценки (мониторинга) их объектов и услуг на предмет обеспечения условий доступности для инвалидов.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3618" y="4293096"/>
            <a:ext cx="867645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Федеральный закон от 01.12.2014 № 419-ФЗ «О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инвалидов» </a:t>
            </a:r>
            <a:r>
              <a:rPr lang="ru-RU" sz="2000" dirty="0" smtClean="0"/>
              <a:t>(далее – Федеральный закон от 01.12.2014 № 419-ФЗ) вступил в силу с 01.01.2016</a:t>
            </a: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3618" y="2348880"/>
            <a:ext cx="8640960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Инвалиды должны иметь равные возможности для реализации своих прав и свобод во всех сферах жизнедеятельности, в том числе равное право на получение всех необходимых социальных услуг для удовлетворения своих нужд в различных сферах жизнедеятельности (</a:t>
            </a:r>
            <a:r>
              <a:rPr lang="ru-RU" sz="2000" b="1" dirty="0" smtClean="0"/>
              <a:t>Конвенция ООН о правах инвалидов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10900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Частные показатели, характеризующие доступность объекта потребительского рынка для инвалидов с нарушениями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зрения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3748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489781" y="5661248"/>
            <a:ext cx="5245852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 доступности соответствуют положениям строительных норм и правил, реализующим требования доступности зданий и сооружений для инвалидов (СП 59.13330.2016, СП 138.13330.2012, СП 136.13330.2012, СП 118.13330.2012)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90" y="5367133"/>
            <a:ext cx="31146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6712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Частные показатели, характеризующие доступность объекта потребительского рынка для инвалидов с </a:t>
            </a:r>
            <a:r>
              <a:rPr lang="ru-RU" sz="2800" dirty="0" smtClean="0"/>
              <a:t>ментальными нарушениями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07" y="2060848"/>
            <a:ext cx="8666572" cy="21602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022916" y="5111184"/>
            <a:ext cx="4896544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 доступности соответствуют положениям строительных норм и правил, реализующим требования доступности зданий и сооружений для инвалидов (СП 59.13330.2016, СП 138.13330.2012, СП 136.13330.2012, СП 118.13330.2012)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0056"/>
            <a:ext cx="3659770" cy="153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7848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Частные показатели, характеризующие доступность для инвалидов услуг, предоставляемых объектом потребительского рынка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269" y="2132857"/>
            <a:ext cx="8638212" cy="35128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717205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322" y="1196752"/>
            <a:ext cx="872909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«доступен»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данного объекта потребительского рынка выполнены все условия доступности по всем частным показателям, входящим в состав данного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агрегированного показателя доступности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8225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ИТОГОВЫЕ ВЫВОДЫ НА ОСНОВЕ ОЦЕНКИ СОБРАННЫХ  ПОКАЗАТЕЛЕЙ О ДОСТУПНОСТИ ОБЪЕКТА И УСЛУГ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393" y="2367170"/>
            <a:ext cx="8590954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«частично доступен»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если доступны входная группа, внутренние пути движения и зона целевого назначения (торговый зал, зона обслуживания)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396" y="3356992"/>
            <a:ext cx="8568951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хотя бы один частный показатель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«частично доступен»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выполнен, агрегированному показателю доступности присваивается значение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«недоступен».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396" y="4365104"/>
            <a:ext cx="8649023" cy="21602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024388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2427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Документационное закрепление (отчетные документы) результатов оценки (мониторинга) доступности для инвалидов объектов и услуг организаций потребительского рынка.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2811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АКТ (АНКЕТА) ОБСЛЕДОВАНИЯ ОБЪЕКТА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76" t="19320" r="18801" b="6939"/>
          <a:stretch/>
        </p:blipFill>
        <p:spPr bwMode="auto">
          <a:xfrm>
            <a:off x="683568" y="1625277"/>
            <a:ext cx="5183764" cy="358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48" t="21650" r="15619" b="14587"/>
          <a:stretch/>
        </p:blipFill>
        <p:spPr bwMode="auto">
          <a:xfrm>
            <a:off x="3685600" y="3733937"/>
            <a:ext cx="5199867" cy="290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2638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4956" y="26097"/>
            <a:ext cx="8229600" cy="864096"/>
          </a:xfrm>
        </p:spPr>
        <p:txBody>
          <a:bodyPr/>
          <a:lstStyle/>
          <a:p>
            <a:r>
              <a:rPr lang="ru-RU" dirty="0" smtClean="0"/>
              <a:t>Паспорт доступности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40" t="26667" r="19257" b="6007"/>
          <a:stretch/>
        </p:blipFill>
        <p:spPr bwMode="auto">
          <a:xfrm>
            <a:off x="4550715" y="1988840"/>
            <a:ext cx="4529281" cy="28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74" t="19592" r="18342" b="5986"/>
          <a:stretch/>
        </p:blipFill>
        <p:spPr bwMode="auto">
          <a:xfrm>
            <a:off x="-5096" y="836711"/>
            <a:ext cx="5030258" cy="341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387" y="5013176"/>
            <a:ext cx="864096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    краткая характеристика объекта и предоставляемых на нем услуг населению;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    оценка состояния и имеющихся недостатков в обеспечении условий доступности для инвалидов объекта и услуг с использованием показателей,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предусмотренных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п. 12 Порядка;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    предлагаемые решения по срокам и объемам работ, необходимых для приведения объекта и порядка предоставления услуг в соответствие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требованиями законодательства Российской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 обеспечении условий их доступности для инвалидов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2316580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52975" cy="637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	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Для  проведения обследования и паспортизации </a:t>
            </a:r>
            <a:r>
              <a:rPr lang="ru-RU" sz="1700" b="1" u="sng" dirty="0">
                <a:latin typeface="Arial" pitchFamily="34" charset="0"/>
                <a:cs typeface="Arial" pitchFamily="34" charset="0"/>
              </a:rPr>
              <a:t>приказом руководителя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органа или организации, предоставляющих услуги в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сфере потребительского рынка, </a:t>
            </a:r>
            <a:r>
              <a:rPr lang="ru-RU" sz="17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(далее - Комиссия), утверждается ее состав, план-график проведения обследования и паспортизации, а также организуется работа Комиссии.</a:t>
            </a: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2)	</a:t>
            </a:r>
            <a:r>
              <a:rPr lang="ru-RU" sz="1700" b="1" u="sng" dirty="0">
                <a:latin typeface="Arial" pitchFamily="34" charset="0"/>
                <a:cs typeface="Arial" pitchFamily="34" charset="0"/>
              </a:rPr>
              <a:t>В состав Комиссии включаются представители общественных объединений инвалидов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осуществляющих свою деятельность на территории расположения объекта, на котором планируется проведение обследования и паспортизации.</a:t>
            </a: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В случае предоставления услуги в арендуемом помещении (здании) в состав Комиссии включается представитель собственника арендуемого помещения (здания).</a:t>
            </a: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3) </a:t>
            </a:r>
            <a:r>
              <a:rPr lang="ru-RU" sz="1700" b="1" u="sng" dirty="0">
                <a:latin typeface="Arial" pitchFamily="34" charset="0"/>
                <a:cs typeface="Arial" pitchFamily="34" charset="0"/>
              </a:rPr>
              <a:t>Ответственность за утверждение паспорта доступности объекта </a:t>
            </a:r>
            <a:r>
              <a:rPr lang="ru-RU" sz="1700" b="1" u="sng" dirty="0" smtClean="0">
                <a:latin typeface="Arial" pitchFamily="34" charset="0"/>
                <a:cs typeface="Arial" pitchFamily="34" charset="0"/>
              </a:rPr>
              <a:t>возлагается </a:t>
            </a:r>
            <a:r>
              <a:rPr lang="ru-RU" sz="1700" b="1" u="sng" dirty="0">
                <a:latin typeface="Arial" pitchFamily="34" charset="0"/>
                <a:cs typeface="Arial" pitchFamily="34" charset="0"/>
              </a:rPr>
              <a:t>на руководителей органов и организаций (предприятий), предоставляющих услуги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4) </a:t>
            </a:r>
            <a:r>
              <a:rPr lang="ru-RU" sz="1700" b="1" u="sng" dirty="0">
                <a:latin typeface="Arial" pitchFamily="34" charset="0"/>
                <a:cs typeface="Arial" pitchFamily="34" charset="0"/>
              </a:rPr>
              <a:t>Паспорт доступности должен содержать следующие разделы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а) краткая характеристика объекта и предоставляемых на нем услуг;</a:t>
            </a: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б) оценка соответствия уровня доступности для инвалидов объекта и имеющихся недостатков в обеспечении условий его доступности для инвалидов, с использованием показателей, предусмотренных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Порядком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в) оценка соответствия уровня доступности для инвалидов предоставляемых услуг и имеющихся недостатков в обеспечении условий их доступности для инвалидов, с использованием показателей, предусмотренных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Порядком;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г) управленческие решения по срокам и объемам работ, необходимых для приведения объекта и порядка предоставления на нем услуг в соответствие с требованиями законодательства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624446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543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План мероприятий «дорожная карта»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1" t="21497" r="14285" b="6258"/>
          <a:stretch/>
        </p:blipFill>
        <p:spPr bwMode="auto">
          <a:xfrm>
            <a:off x="179512" y="717354"/>
            <a:ext cx="5739539" cy="32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95" t="20408" r="16276" b="5306"/>
          <a:stretch/>
        </p:blipFill>
        <p:spPr bwMode="auto">
          <a:xfrm>
            <a:off x="3049281" y="2996952"/>
            <a:ext cx="6018613" cy="371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498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71800" y="3789040"/>
            <a:ext cx="26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35272"/>
          <a:stretch/>
        </p:blipFill>
        <p:spPr bwMode="auto">
          <a:xfrm>
            <a:off x="32521" y="188640"/>
            <a:ext cx="9073767" cy="349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3861048"/>
            <a:ext cx="8856984" cy="25853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Впервые - отраслевой принцип в работе по формированию доступной среды (нормативной основы, управления, организации работы)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Новые задачи и ответственность органов власти и организаций, в </a:t>
            </a:r>
            <a:r>
              <a:rPr lang="ru-RU" b="1" dirty="0" err="1" smtClean="0">
                <a:solidFill>
                  <a:schemeClr val="tx1"/>
                </a:solidFill>
              </a:rPr>
              <a:t>т.ч</a:t>
            </a:r>
            <a:r>
              <a:rPr lang="ru-RU" b="1" dirty="0" smtClean="0">
                <a:solidFill>
                  <a:schemeClr val="tx1"/>
                </a:solidFill>
              </a:rPr>
              <a:t>. негосударственных, по соблюдению прав инвалидов во всех сферах жизнедеятельности (комплексный подход)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Новые принципиальные подходы к решению проблемы доступности (приоритет услуге)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1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dirty="0"/>
              <a:t>Соотношение понятий «универсальный дизайн» и</a:t>
            </a:r>
            <a:br>
              <a:rPr lang="ru-RU" sz="2800" dirty="0"/>
            </a:br>
            <a:r>
              <a:rPr lang="ru-RU" sz="2800" dirty="0"/>
              <a:t>«разумное приспособление</a:t>
            </a:r>
            <a:r>
              <a:rPr lang="ru-RU" sz="2800" dirty="0" smtClean="0"/>
              <a:t>» (п3 ст.26 419-ФЗ)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5171288"/>
              </p:ext>
            </p:extLst>
          </p:nvPr>
        </p:nvGraphicFramePr>
        <p:xfrm>
          <a:off x="251520" y="1124744"/>
          <a:ext cx="8640960" cy="5703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484"/>
                <a:gridCol w="4284476"/>
              </a:tblGrid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Универсальный дизайн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Разумное приспособление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78" marR="68578" marT="0" marB="0"/>
                </a:tc>
              </a:tr>
              <a:tr h="384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Дизайн предметов, обстановок, программ и услуг, призванный их сделать в максимально возможной степени пригодными к использованию для всех людей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Универсальный дизайн не исключает использование </a:t>
                      </a:r>
                      <a:r>
                        <a:rPr lang="ru-RU" sz="1600" dirty="0" err="1" smtClean="0"/>
                        <a:t>ассистивных</a:t>
                      </a:r>
                      <a:r>
                        <a:rPr lang="ru-RU" sz="1600" dirty="0" smtClean="0"/>
                        <a:t> устройств для конкретных групп инвалидов, где это необходимо.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Внесение, когда это нужно в конкретном случае, необходимых и подходящих модификаций и коррективов, не становящихся несоразмерным и неоправданным бременем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обеспечивается доступность зданий и сооружений данной организации путем оборудования их пандусами, широкими дверными проемами, надписями шрифтом Брайля, и т.п. 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обеспечивается доступность для инвалидов услуг этих организаций путем изменения порядка их предоставления, оказания инвалидам дополнительной помощи при их получении, и т.п.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78" marR="68578" marT="0" marB="0"/>
                </a:tc>
              </a:tr>
              <a:tr h="1528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Для объектов нового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строительства введенных в эксплуатацию после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01.07.2016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реконструкции, капитального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ремонта, модернизации), для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производства новых товаров и услуг.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Для объектов и услуг действующих, введенных в действие ранее утверждения соответствующих нормативов.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830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35283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Федеральные органы исполнительной власти, утверждающие планы мероприятий ("дорожные карты") (</a:t>
            </a:r>
            <a:r>
              <a:rPr lang="ru-RU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Постановление Правительства РФ от 17.06.2015 №599 )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Минтруд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2. Минюст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3. Минздрав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4. Минкультуры России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5. Минтранс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Минкомсвязь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Минспорт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9. Минстрой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10. Минэкономразвития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Минпромторг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России</a:t>
            </a:r>
            <a:b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12. МЧС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13. МВД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620688"/>
            <a:ext cx="35283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здравоохранение</a:t>
            </a:r>
          </a:p>
          <a:p>
            <a:r>
              <a:rPr lang="ru-RU" sz="2400" dirty="0" smtClean="0"/>
              <a:t>- культура</a:t>
            </a:r>
          </a:p>
          <a:p>
            <a:r>
              <a:rPr lang="ru-RU" sz="2400" dirty="0" smtClean="0"/>
              <a:t>- транспортная и пешеходная инфраструктура</a:t>
            </a:r>
          </a:p>
          <a:p>
            <a:r>
              <a:rPr lang="ru-RU" sz="2400" dirty="0" smtClean="0"/>
              <a:t>- информация и связь</a:t>
            </a:r>
          </a:p>
          <a:p>
            <a:r>
              <a:rPr lang="ru-RU" sz="2400" dirty="0" smtClean="0"/>
              <a:t>- образование</a:t>
            </a:r>
          </a:p>
          <a:p>
            <a:r>
              <a:rPr lang="ru-RU" sz="2400" dirty="0" smtClean="0"/>
              <a:t>- социальная защита</a:t>
            </a:r>
          </a:p>
          <a:p>
            <a:r>
              <a:rPr lang="ru-RU" sz="2400" dirty="0" smtClean="0"/>
              <a:t>- труд и занятость</a:t>
            </a:r>
          </a:p>
          <a:p>
            <a:r>
              <a:rPr lang="ru-RU" sz="2400" dirty="0" smtClean="0"/>
              <a:t>- спорт и физ. культура</a:t>
            </a:r>
          </a:p>
          <a:p>
            <a:r>
              <a:rPr lang="ru-RU" sz="2400" dirty="0" smtClean="0"/>
              <a:t>- жилищно-коммунальное хозяйство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- торговля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- общественное питание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- бытовое обслуживание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3065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Приоритетные сферы жизнедеятельности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74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Обеспечение условий доступности для МГН к объектам потребительского рынка осуществляется в целях </a:t>
            </a:r>
            <a:r>
              <a:rPr lang="ru-RU" b="1" dirty="0" smtClean="0">
                <a:solidFill>
                  <a:srgbClr val="FFC000"/>
                </a:solidFill>
              </a:rPr>
              <a:t>соблюдения: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Конвенции </a:t>
            </a:r>
            <a:r>
              <a:rPr lang="ru-RU" b="1" dirty="0"/>
              <a:t>о правах </a:t>
            </a:r>
            <a:r>
              <a:rPr lang="ru-RU" b="1" dirty="0" smtClean="0"/>
              <a:t>инвалидов,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статьи </a:t>
            </a:r>
            <a:r>
              <a:rPr lang="ru-RU" b="1" dirty="0"/>
              <a:t>15 Федерального закона от 24.11.1995 № 181-ФЗ «О социальной защите инвалидов в Российской Федерации</a:t>
            </a:r>
            <a:r>
              <a:rPr lang="ru-RU" b="1" dirty="0" smtClean="0"/>
              <a:t>» (новая редакция вступила в действие с  01.01.2016 г.) 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Приказа </a:t>
            </a:r>
            <a:r>
              <a:rPr lang="ru-RU" b="1" dirty="0" err="1"/>
              <a:t>Минпромторга</a:t>
            </a:r>
            <a:r>
              <a:rPr lang="ru-RU" b="1" dirty="0"/>
              <a:t> России от 18.12.2015 № </a:t>
            </a:r>
            <a:r>
              <a:rPr lang="ru-RU" sz="1600" b="1" dirty="0" smtClean="0"/>
              <a:t>4146</a:t>
            </a:r>
            <a:r>
              <a:rPr lang="ru-RU" sz="1600" b="1" cap="all" dirty="0"/>
              <a:t>"ОБ УТВЕРЖДЕНИИ ПОРЯДКА ОБЕСПЕЧЕНИЯ УСЛОВИЙ ДОСТУПНОСТИ ДЛЯ ИНВАЛИДОВ ОБЪЕКТОВ И </a:t>
            </a:r>
            <a:r>
              <a:rPr lang="ru-RU" sz="1600" b="1" cap="all" dirty="0" smtClean="0"/>
              <a:t>УСЛУГ, …ОРГАНИЗАЦИЯМИ, ПРЕДОСТАВЛЯЮЩИМИ УСЛУГИ НАСЕЛЕНИЮ В СФЕРАХ, ПРАВОВОЕ РЕГУЛИРОВАНИЕ КОТОРЫХ ОСУЩЕСТВЛЯЕТСЯ МИНИСТЕРСТВОМ ПРОМЫШЛЕННОСТИ И ТОРГОВЛИ РОССИЙСКОЙ ФЕДЕРАЦИИ, А ТАКЖЕ ОКАЗАНИЯ ИНВАЛИДАМ ПРИ ЭТОМ НЕОБХОДИМОЙ ПОМОЩИ" </a:t>
            </a:r>
            <a:endParaRPr lang="ru-RU" sz="1600" b="1" cap="all" dirty="0"/>
          </a:p>
          <a:p>
            <a:pPr marL="285750" indent="-285750">
              <a:buFontTx/>
              <a:buChar char="-"/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898" y="3486681"/>
            <a:ext cx="8856984" cy="3354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Организации в сфере потребительского рынка  </a:t>
            </a:r>
            <a:r>
              <a:rPr lang="ru-RU" b="1" u="sng" dirty="0"/>
              <a:t>независимо от их организационно-правовых форм</a:t>
            </a:r>
            <a:r>
              <a:rPr lang="ru-RU" b="1" dirty="0"/>
              <a:t> обязаны обеспечивать инвалидам: 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условия </a:t>
            </a:r>
            <a:r>
              <a:rPr lang="ru-RU" sz="1600" dirty="0"/>
              <a:t>для беспрепятственного </a:t>
            </a:r>
            <a:r>
              <a:rPr lang="ru-RU" sz="1600" b="1" dirty="0"/>
              <a:t>доступа к объектам</a:t>
            </a:r>
            <a:r>
              <a:rPr lang="ru-RU" sz="1600" dirty="0"/>
              <a:t>, в которых им предоставляются услуги;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/>
              <a:t>в</a:t>
            </a:r>
            <a:r>
              <a:rPr lang="ru-RU" sz="1600" dirty="0" smtClean="0"/>
              <a:t>озможность </a:t>
            </a:r>
            <a:r>
              <a:rPr lang="ru-RU" sz="1600" b="1" dirty="0"/>
              <a:t>для самостоятельного передвижения по территории</a:t>
            </a:r>
            <a:r>
              <a:rPr lang="ru-RU" sz="1600" dirty="0"/>
              <a:t>, на которой </a:t>
            </a:r>
            <a:r>
              <a:rPr lang="ru-RU" sz="1600" dirty="0" smtClean="0"/>
              <a:t>расположены </a:t>
            </a:r>
            <a:r>
              <a:rPr lang="ru-RU" sz="1600" dirty="0"/>
              <a:t>такие объекты;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надлежащее </a:t>
            </a:r>
            <a:r>
              <a:rPr lang="ru-RU" sz="1600" b="1" dirty="0"/>
              <a:t>размещение необходимой </a:t>
            </a:r>
            <a:r>
              <a:rPr lang="ru-RU" sz="1600" dirty="0"/>
              <a:t>для них информации с учетом ограничений их жизнедеятельности;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дублирование</a:t>
            </a:r>
            <a:r>
              <a:rPr lang="ru-RU" sz="1600" dirty="0" smtClean="0"/>
              <a:t> </a:t>
            </a:r>
            <a:r>
              <a:rPr lang="ru-RU" sz="1600" dirty="0"/>
              <a:t>звуковой и зрительной, текстовой и графической </a:t>
            </a:r>
            <a:r>
              <a:rPr lang="ru-RU" sz="1600" b="1" dirty="0"/>
              <a:t>информации</a:t>
            </a:r>
            <a:r>
              <a:rPr lang="ru-RU" sz="1600" dirty="0"/>
              <a:t>, в том числе с использованием рельефно-точечного шрифта Брайля;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допуск </a:t>
            </a:r>
            <a:r>
              <a:rPr lang="ru-RU" sz="1600" b="1" dirty="0" err="1"/>
              <a:t>сурдопереводчика</a:t>
            </a:r>
            <a:r>
              <a:rPr lang="ru-RU" sz="1600" b="1" dirty="0"/>
              <a:t>, допуск </a:t>
            </a:r>
            <a:r>
              <a:rPr lang="ru-RU" sz="1600" b="1" dirty="0" smtClean="0"/>
              <a:t>собаки-проводника </a:t>
            </a:r>
            <a:r>
              <a:rPr lang="ru-RU" sz="1600" dirty="0" smtClean="0"/>
              <a:t>при наличии документа, подтверждающего ее специальное обучение;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сопровождение </a:t>
            </a:r>
            <a:r>
              <a:rPr lang="ru-RU" sz="1600" b="1" dirty="0"/>
              <a:t>инвалидов</a:t>
            </a:r>
            <a:r>
              <a:rPr lang="ru-RU" sz="1600" dirty="0"/>
              <a:t>, в том числе инвалидов по зрению, в процессе совершения покупок, оказание инвалидам помощи в преодолении мешающих получению услуг барьеров.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28760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4335" y="116632"/>
            <a:ext cx="8229600" cy="42637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</a:rPr>
              <a:t>Приказ </a:t>
            </a:r>
            <a:r>
              <a:rPr lang="ru-RU" sz="2000" b="1" dirty="0" err="1">
                <a:solidFill>
                  <a:srgbClr val="FFC000"/>
                </a:solidFill>
              </a:rPr>
              <a:t>Минпромторга</a:t>
            </a:r>
            <a:r>
              <a:rPr lang="ru-RU" sz="2000" b="1" dirty="0">
                <a:solidFill>
                  <a:srgbClr val="FFC000"/>
                </a:solidFill>
              </a:rPr>
              <a:t> России от 18.12.2015 № 4146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868" y="476672"/>
            <a:ext cx="864096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Минимальные требования по формированию доступной среды к действующим объектам потребительского рынка </a:t>
            </a:r>
            <a:r>
              <a:rPr lang="ru-RU" b="1" dirty="0" smtClean="0"/>
              <a:t>для </a:t>
            </a:r>
            <a:r>
              <a:rPr lang="ru-RU" b="1" dirty="0"/>
              <a:t>маломобильных групп населения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3003"/>
            <a:ext cx="87379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- </a:t>
            </a:r>
            <a:r>
              <a:rPr lang="ru-RU" sz="1500" b="1" u="sng" dirty="0" smtClean="0"/>
              <a:t>условия </a:t>
            </a:r>
            <a:r>
              <a:rPr lang="ru-RU" sz="1500" b="1" u="sng" dirty="0"/>
              <a:t>доступности для МГН объектов</a:t>
            </a:r>
            <a:r>
              <a:rPr lang="ru-RU" sz="1500" dirty="0"/>
              <a:t>, в которых оказываются услуги </a:t>
            </a:r>
            <a:r>
              <a:rPr lang="ru-RU" sz="1500" dirty="0" smtClean="0"/>
              <a:t>населению</a:t>
            </a:r>
            <a:r>
              <a:rPr lang="ru-RU" sz="1500" dirty="0"/>
              <a:t> </a:t>
            </a:r>
            <a:r>
              <a:rPr lang="ru-RU" sz="1500" dirty="0" smtClean="0"/>
              <a:t>(</a:t>
            </a:r>
            <a:r>
              <a:rPr lang="ru-RU" sz="1500" b="1" dirty="0" smtClean="0">
                <a:solidFill>
                  <a:srgbClr val="FFC000"/>
                </a:solidFill>
              </a:rPr>
              <a:t>п</a:t>
            </a:r>
            <a:r>
              <a:rPr lang="ru-RU" sz="1500" b="1" dirty="0">
                <a:solidFill>
                  <a:srgbClr val="FFC000"/>
                </a:solidFill>
              </a:rPr>
              <a:t>. 2 Приказа № 4146</a:t>
            </a:r>
            <a:r>
              <a:rPr lang="ru-RU" sz="1500" dirty="0"/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25238"/>
            <a:ext cx="872831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500" b="1" u="sng" dirty="0" smtClean="0"/>
              <a:t>руководители организаций</a:t>
            </a:r>
            <a:r>
              <a:rPr lang="ru-RU" sz="1500" dirty="0" smtClean="0"/>
              <a:t>, предоставляющих услуги населению в сфере потребительского</a:t>
            </a:r>
          </a:p>
          <a:p>
            <a:r>
              <a:rPr lang="ru-RU" sz="1500" dirty="0" smtClean="0"/>
              <a:t> рынка, </a:t>
            </a:r>
            <a:r>
              <a:rPr lang="ru-RU" sz="1500" b="1" u="sng" dirty="0" smtClean="0"/>
              <a:t>обязаны организовать инструктирование </a:t>
            </a:r>
            <a:r>
              <a:rPr lang="ru-RU" sz="1500" dirty="0" smtClean="0"/>
              <a:t>или обучение специалистов по вопросам, связанным с обеспечением доступности для МГН объектов и услуг (</a:t>
            </a:r>
            <a:r>
              <a:rPr lang="ru-RU" sz="1500" b="1" dirty="0" smtClean="0">
                <a:solidFill>
                  <a:srgbClr val="FFC000"/>
                </a:solidFill>
              </a:rPr>
              <a:t>п. 7 Приказа № 4146</a:t>
            </a:r>
            <a:r>
              <a:rPr lang="ru-RU" sz="1500" dirty="0" smtClean="0"/>
              <a:t>).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Организационно-распорядительными </a:t>
            </a:r>
            <a:r>
              <a:rPr lang="ru-RU" sz="1600" dirty="0"/>
              <a:t>документами следует закрепить ответственных за организацию и оказание помощи МГН в преодолении барьеров, мешающих получению услуг на </a:t>
            </a:r>
            <a:r>
              <a:rPr lang="ru-RU" sz="1600" dirty="0" smtClean="0"/>
              <a:t>объекте.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3914" y="2876290"/>
            <a:ext cx="866434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</a:t>
            </a:r>
            <a:r>
              <a:rPr lang="ru-RU" sz="1500" dirty="0" smtClean="0"/>
              <a:t>в </a:t>
            </a:r>
            <a:r>
              <a:rPr lang="ru-RU" sz="1500" dirty="0"/>
              <a:t>случае невозможности полного приспособления существующего объекта для нужд МГН следует адаптировать объект в рамках </a:t>
            </a:r>
            <a:r>
              <a:rPr lang="ru-RU" sz="1500" b="1" u="sng" dirty="0"/>
              <a:t>«разумного приспособления</a:t>
            </a:r>
            <a:r>
              <a:rPr lang="ru-RU" sz="1500" b="1" u="sng" dirty="0" smtClean="0"/>
              <a:t>» </a:t>
            </a:r>
            <a:r>
              <a:rPr lang="ru-RU" sz="1500" b="1" u="sng" dirty="0"/>
              <a:t>при согласовании </a:t>
            </a:r>
            <a:r>
              <a:rPr lang="ru-RU" sz="1500" dirty="0"/>
              <a:t>(до реконструкции или капитального ремонта здания, помещения) с одним из </a:t>
            </a:r>
            <a:r>
              <a:rPr lang="ru-RU" sz="1500" b="1" u="sng" dirty="0"/>
              <a:t>общественных объединений инвалидов</a:t>
            </a:r>
            <a:r>
              <a:rPr lang="ru-RU" sz="1500" dirty="0"/>
              <a:t>, осуществляющих свою деятельность на соответствующей территории. Возможно организовать предоставление необходимых услуг </a:t>
            </a:r>
            <a:r>
              <a:rPr lang="ru-RU" sz="1500" b="1" u="sng" dirty="0"/>
              <a:t>по месту жительства МГН или в дистанционном режиме </a:t>
            </a:r>
            <a:r>
              <a:rPr lang="ru-RU" sz="1500" dirty="0" smtClean="0"/>
              <a:t>(</a:t>
            </a:r>
            <a:r>
              <a:rPr lang="ru-RU" sz="1500" b="1" dirty="0" smtClean="0">
                <a:solidFill>
                  <a:srgbClr val="FFC000"/>
                </a:solidFill>
              </a:rPr>
              <a:t>пункт </a:t>
            </a:r>
            <a:r>
              <a:rPr lang="ru-RU" sz="1500" b="1" dirty="0">
                <a:solidFill>
                  <a:srgbClr val="FFC000"/>
                </a:solidFill>
              </a:rPr>
              <a:t>5 Приказа № 4146).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842" y="4270157"/>
            <a:ext cx="879301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- </a:t>
            </a:r>
            <a:r>
              <a:rPr lang="ru-RU" sz="1500" dirty="0" smtClean="0"/>
              <a:t>руководители </a:t>
            </a:r>
            <a:r>
              <a:rPr lang="ru-RU" sz="1500" dirty="0"/>
              <a:t>организаций, </a:t>
            </a:r>
            <a:r>
              <a:rPr lang="ru-RU" sz="1500" dirty="0" smtClean="0"/>
              <a:t>обеспечивают </a:t>
            </a:r>
            <a:r>
              <a:rPr lang="ru-RU" sz="1500" dirty="0"/>
              <a:t>инвалидам </a:t>
            </a:r>
            <a:r>
              <a:rPr lang="ru-RU" sz="1500" b="1" u="sng" dirty="0"/>
              <a:t>возможность заблаговременного информирования</a:t>
            </a:r>
            <a:r>
              <a:rPr lang="ru-RU" sz="1500" dirty="0"/>
              <a:t> лиц, на которых возложено оказание услуг, о потребности в создании условий, необходимых инвалидам для их получения, с учетом имеющихся у них стойких расстройств функций организма (</a:t>
            </a:r>
            <a:r>
              <a:rPr lang="ru-RU" sz="1500" b="1" dirty="0">
                <a:solidFill>
                  <a:srgbClr val="FFC000"/>
                </a:solidFill>
              </a:rPr>
              <a:t>п. 8 Приказа № 4146</a:t>
            </a:r>
            <a:r>
              <a:rPr lang="ru-RU" sz="1500" dirty="0"/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887" y="5157192"/>
            <a:ext cx="864239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- организациям</a:t>
            </a:r>
            <a:r>
              <a:rPr lang="ru-RU" sz="1500" dirty="0"/>
              <a:t>, предоставляющим услуги населению в сфере потребительского рынка, рекомендовано составлять </a:t>
            </a:r>
            <a:r>
              <a:rPr lang="ru-RU" sz="1500" b="1" u="sng" dirty="0"/>
              <a:t>Паспорт доступности объекта </a:t>
            </a:r>
            <a:r>
              <a:rPr lang="ru-RU" sz="1500" dirty="0"/>
              <a:t>(</a:t>
            </a:r>
            <a:r>
              <a:rPr lang="ru-RU" sz="1500" b="1" dirty="0">
                <a:solidFill>
                  <a:srgbClr val="FFC000"/>
                </a:solidFill>
              </a:rPr>
              <a:t>п. 14 Приказа № 4146</a:t>
            </a:r>
            <a:r>
              <a:rPr lang="ru-RU" sz="1500" dirty="0" smtClean="0"/>
              <a:t>). С учетом информации, содержащейся в паспортах, разрабатывается и утверждается план мероприятий ("дорожная карта") по повышению значений показателей доступности для инвалидов объектов и услуг</a:t>
            </a:r>
            <a:endParaRPr lang="ru-RU" sz="1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1191" y="6326133"/>
            <a:ext cx="8882582" cy="43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b="1" dirty="0"/>
              <a:t>Организации, предоставляющие услуги населению в сфере потребительского рынка, обеспечивают условия доступности для инвалидов объектов и услуг исходя их собственных финансовых возможностей (п.6 Приказа № 4146). </a:t>
            </a:r>
          </a:p>
        </p:txBody>
      </p:sp>
    </p:spTree>
    <p:extLst>
      <p:ext uri="{BB962C8B-B14F-4D97-AF65-F5344CB8AC3E}">
        <p14:creationId xmlns:p14="http://schemas.microsoft.com/office/powerpoint/2010/main" xmlns="" val="166740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065"/>
            <a:ext cx="519997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9" t="24079"/>
          <a:stretch/>
        </p:blipFill>
        <p:spPr bwMode="auto">
          <a:xfrm>
            <a:off x="205052" y="3624697"/>
            <a:ext cx="5599359" cy="306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99975" y="260648"/>
            <a:ext cx="36204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Административный штраф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 </a:t>
            </a:r>
            <a:r>
              <a:rPr lang="ru-RU" dirty="0"/>
              <a:t>должностных лиц в размере от двух тысяч до трех тысяч рублей; </a:t>
            </a:r>
            <a:endParaRPr lang="ru-RU" dirty="0" smtClean="0"/>
          </a:p>
          <a:p>
            <a:r>
              <a:rPr lang="ru-RU" dirty="0" smtClean="0"/>
              <a:t>-  на </a:t>
            </a:r>
            <a:r>
              <a:rPr lang="ru-RU" dirty="0"/>
              <a:t>юридических лиц - от двадцати тысяч до тридцати тысяч рублей.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82527" y="2332035"/>
            <a:ext cx="3709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haroni" pitchFamily="2" charset="-79"/>
              </a:rPr>
              <a:t>Статья 5.62.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haroni" pitchFamily="2" charset="-79"/>
              </a:rPr>
              <a:t>Дискриминация</a:t>
            </a:r>
            <a:endParaRPr lang="ru-RU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haroni" pitchFamily="2" charset="-79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нарушение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прав, свобод и законных интересов человека и гражданина в зависимости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…принадлежности или непринадлежности к общественным объединениям или каким-либо социальным группам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17322" y="4638335"/>
            <a:ext cx="34031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Административный штраф: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 граждан в размере от одной тысячи до трех тысяч рублей;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 юридических лиц - от пятидесяти тысяч до ста тысяч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0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359" y="188638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Нормативно-правовое регулирование оценки (мониторинга) объектов и услуг в сфере потребительского рынка на предмет обеспечения условий доступности для инвалидов.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7560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Объективно оценить состояние доступности потребительских услуг для указанных категорий граждан позволяет паспортизация объектов потребительского </a:t>
            </a:r>
            <a:r>
              <a:rPr lang="ru-RU" dirty="0" smtClean="0"/>
              <a:t>рынка.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83133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Паспортизация объектов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представляет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собой процесс их 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обследования с точки зрения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доступности 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инвалидов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соответствия или не соответствия их нормативам в строительстве, а также определения в последующем управленческих решений по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адаптации к потребностям инвалидов и других маломобильных групп населения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y.lvutina\Desktop\ДОСТУПНАЯ СРЕДА НОВОЕ\КУЛЬТУРА\КРАЕВЕДЧЕСКИЙ МУЗЕЙ\Краеведческий музей\IMG_4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66" y="3220115"/>
            <a:ext cx="3672408" cy="2587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4211960" y="3160461"/>
            <a:ext cx="4572000" cy="26468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/>
              <a:t>Приказ Минтруда России №627 от 25 декабря 2012 г.</a:t>
            </a:r>
          </a:p>
          <a:p>
            <a:pPr algn="ctr"/>
            <a:r>
              <a:rPr lang="ru-RU" dirty="0" smtClean="0"/>
              <a:t>«Об утверждении методики, позволяющей объективизировать и систематизировать доступность объектов и услуг в приоритетных сферах жизнедеятельности для инвалидов и других маломобильных групп населения, с возможностью учета региональной специфики»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6785" y="5780782"/>
            <a:ext cx="85170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методике представлены </a:t>
            </a:r>
            <a:r>
              <a:rPr lang="ru-RU" sz="1600" b="1" dirty="0" smtClean="0">
                <a:solidFill>
                  <a:srgbClr val="6600FF"/>
                </a:solidFill>
              </a:rPr>
              <a:t>организация и технология работы </a:t>
            </a:r>
            <a:r>
              <a:rPr lang="ru-RU" sz="1600" dirty="0" smtClean="0"/>
              <a:t>по паспортизации и классификации объектов и услуг в приоритетных сферах жизнедеятельности инвалидов с целью объективной оценки состояния их доступности для указанных категорий граждан, а также для разработки необходимых мер, обеспечивающих их доступность.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723426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1976</TotalTime>
  <Words>2650</Words>
  <Application>Microsoft Office PowerPoint</Application>
  <PresentationFormat>Экран (4:3)</PresentationFormat>
  <Paragraphs>214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«Оценка объектов и услуг торговли, общественного питания и бытового обслуживания населения на предмет обеспечения условий доступности для инвалидов»</vt:lpstr>
      <vt:lpstr>Нормативно-правовое регулирование обеспечения требований доступности для инвалидов объектов и услуг организаций потребительского рынка, а также оценки (мониторинга) их объектов и услуг на предмет обеспечения условий доступности для инвалидов. </vt:lpstr>
      <vt:lpstr>Слайд 3</vt:lpstr>
      <vt:lpstr>Соотношение понятий «универсальный дизайн» и «разумное приспособление» (п3 ст.26 419-ФЗ)</vt:lpstr>
      <vt:lpstr>Слайд 5</vt:lpstr>
      <vt:lpstr>Слайд 6</vt:lpstr>
      <vt:lpstr>Приказ Минпромторга России от 18.12.2015 № 4146</vt:lpstr>
      <vt:lpstr>Слайд 8</vt:lpstr>
      <vt:lpstr>Слайд 9</vt:lpstr>
      <vt:lpstr>  ст. 12 Федерального закона от 30.12.2009 № 384-Ф3 «Технический регламент о безопасности зданий и сооружений»   Жилые здания, объекты инженерной, транспортной и социальной инфраструктур должны быть спроектированы и построены таким образом, чтобы обеспечивалась их доступность для инвалидов и других групп населения с ограниченными возможностями передвижения.   </vt:lpstr>
      <vt:lpstr>ВАЖНО! В практике проектирования и текущей адаптационной работы на объектах социальной инфраструктуры, в том числе потребительского рынка нормы СП 59.13330.2016 являются обязательными для применения </vt:lpstr>
      <vt:lpstr>НОРМАТИВЫ </vt:lpstr>
      <vt:lpstr>Процесс  оценки (мониторинга) доступности для инвалидов объектов и услуг организаций потребительского рынка. Особенности оценки доступности услуг для организаций торговли, общественного питания и бытового обслуживания населения. </vt:lpstr>
      <vt:lpstr>Агрегированные* показатели доступности для инвалидов объекта потребительского рынка </vt:lpstr>
      <vt:lpstr>Слайд 15</vt:lpstr>
      <vt:lpstr>Слайд 16</vt:lpstr>
      <vt:lpstr>Частные показатели, характеризующие доступность объекта потребительского рынка для инвалидов с учетом конкретных нозологий</vt:lpstr>
      <vt:lpstr>Частные показатели, характеризующие доступность объекта для инвалидов с нарушениями опорно-двигательного аппарата </vt:lpstr>
      <vt:lpstr>Частные показатели, характеризующие доступность объекта потребительского рынка для инвалидов с нарушениями слуха</vt:lpstr>
      <vt:lpstr>Частные показатели, характеризующие доступность объекта потребительского рынка для инвалидов с нарушениями зрения</vt:lpstr>
      <vt:lpstr>Частные показатели, характеризующие доступность объекта потребительского рынка для инвалидов с ментальными нарушениями</vt:lpstr>
      <vt:lpstr>Частные показатели, характеризующие доступность для инвалидов услуг, предоставляемых объектом потребительского рынка</vt:lpstr>
      <vt:lpstr>Слайд 23</vt:lpstr>
      <vt:lpstr>Документационное закрепление (отчетные документы) результатов оценки (мониторинга) доступности для инвалидов объектов и услуг организаций потребительского рынка. </vt:lpstr>
      <vt:lpstr>Паспорт доступности</vt:lpstr>
      <vt:lpstr>Слайд 26</vt:lpstr>
      <vt:lpstr>План мероприятий «дорожная карта»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«Оценка объектов и услуг торговли, общественного питания и бытового обслуживания населения на предмет обеспечения условий доступности для инвалидов»</dc:title>
  <dc:creator>User</dc:creator>
  <cp:lastModifiedBy>User2</cp:lastModifiedBy>
  <cp:revision>86</cp:revision>
  <dcterms:created xsi:type="dcterms:W3CDTF">2021-03-15T06:28:46Z</dcterms:created>
  <dcterms:modified xsi:type="dcterms:W3CDTF">2021-03-23T04:58:18Z</dcterms:modified>
</cp:coreProperties>
</file>